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6858000" cx="9144000"/>
  <p:notesSz cx="6858000" cy="9144000"/>
  <p:embeddedFontLst>
    <p:embeddedFont>
      <p:font typeface="PT Sans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DCFB243-D6CD-458C-B22D-0C0B6F8B45A4}">
  <a:tblStyle styleId="{CDCFB243-D6CD-458C-B22D-0C0B6F8B45A4}" styleName="Table_0">
    <a:wholeTbl>
      <a:tcTxStyle b="off" i="off">
        <a:font>
          <a:latin typeface="Myriad Pro"/>
          <a:ea typeface="Myriad Pro"/>
          <a:cs typeface="Myriad Pro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  <a:tblStyle styleId="{1206FD4F-4811-4E8B-A134-0E15F5C46093}" styleName="Table_1">
    <a:wholeTbl>
      <a:tcTxStyle b="off" i="off">
        <a:font>
          <a:latin typeface="Myriad Pro"/>
          <a:ea typeface="Myriad Pro"/>
          <a:cs typeface="Myriad Pro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Myriad Pro"/>
          <a:ea typeface="Myriad Pro"/>
          <a:cs typeface="Myriad Pro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Myriad Pro"/>
          <a:ea typeface="Myriad Pro"/>
          <a:cs typeface="Myriad Pro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Myriad Pro"/>
          <a:ea typeface="Myriad Pro"/>
          <a:cs typeface="Myriad Pro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Myriad Pro"/>
          <a:ea typeface="Myriad Pro"/>
          <a:cs typeface="Myriad Pro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PTSans-bold.fntdata"/><Relationship Id="rId21" Type="http://schemas.openxmlformats.org/officeDocument/2006/relationships/slide" Target="slides/slide16.xml"/><Relationship Id="rId65" Type="http://schemas.openxmlformats.org/officeDocument/2006/relationships/font" Target="fonts/PTSans-regular.fntdata"/><Relationship Id="rId24" Type="http://schemas.openxmlformats.org/officeDocument/2006/relationships/slide" Target="slides/slide19.xml"/><Relationship Id="rId68" Type="http://schemas.openxmlformats.org/officeDocument/2006/relationships/font" Target="fonts/PTSans-boldItalic.fntdata"/><Relationship Id="rId23" Type="http://schemas.openxmlformats.org/officeDocument/2006/relationships/slide" Target="slides/slide18.xml"/><Relationship Id="rId67" Type="http://schemas.openxmlformats.org/officeDocument/2006/relationships/font" Target="fonts/PTSans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5:notes"/>
          <p:cNvSpPr/>
          <p:nvPr>
            <p:ph idx="2" type="sldImg"/>
          </p:nvPr>
        </p:nvSpPr>
        <p:spPr>
          <a:xfrm>
            <a:off x="1106488" y="812800"/>
            <a:ext cx="5345112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4" name="Google Shape;324;p15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6:notes"/>
          <p:cNvSpPr/>
          <p:nvPr>
            <p:ph idx="2" type="sldImg"/>
          </p:nvPr>
        </p:nvSpPr>
        <p:spPr>
          <a:xfrm>
            <a:off x="1106488" y="812800"/>
            <a:ext cx="5345112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60" name="Google Shape;360;p16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7:notes"/>
          <p:cNvSpPr/>
          <p:nvPr>
            <p:ph idx="2" type="sldImg"/>
          </p:nvPr>
        </p:nvSpPr>
        <p:spPr>
          <a:xfrm>
            <a:off x="1106488" y="812800"/>
            <a:ext cx="5345112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2" name="Google Shape;372;p17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8:notes"/>
          <p:cNvSpPr/>
          <p:nvPr>
            <p:ph idx="2" type="sldImg"/>
          </p:nvPr>
        </p:nvSpPr>
        <p:spPr>
          <a:xfrm>
            <a:off x="1106488" y="812800"/>
            <a:ext cx="5345112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1" name="Google Shape;381;p18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9:notes"/>
          <p:cNvSpPr/>
          <p:nvPr>
            <p:ph idx="2" type="sldImg"/>
          </p:nvPr>
        </p:nvSpPr>
        <p:spPr>
          <a:xfrm>
            <a:off x="1106488" y="812800"/>
            <a:ext cx="5345112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6" name="Google Shape;396;p19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0:notes"/>
          <p:cNvSpPr/>
          <p:nvPr>
            <p:ph idx="2" type="sldImg"/>
          </p:nvPr>
        </p:nvSpPr>
        <p:spPr>
          <a:xfrm>
            <a:off x="1106488" y="812800"/>
            <a:ext cx="5345112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3" name="Google Shape;413;p20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1:notes"/>
          <p:cNvSpPr/>
          <p:nvPr>
            <p:ph idx="2" type="sldImg"/>
          </p:nvPr>
        </p:nvSpPr>
        <p:spPr>
          <a:xfrm>
            <a:off x="1106488" y="812800"/>
            <a:ext cx="5345112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21" name="Google Shape;421;p21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2:notes"/>
          <p:cNvSpPr/>
          <p:nvPr>
            <p:ph idx="2" type="sldImg"/>
          </p:nvPr>
        </p:nvSpPr>
        <p:spPr>
          <a:xfrm>
            <a:off x="1106488" y="812800"/>
            <a:ext cx="5345112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29" name="Google Shape;429;p22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  <a:defRPr b="0" i="0" sz="4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  <a:defRPr b="0" i="0" sz="4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  <a:defRPr b="0" i="0" sz="4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  <a:defRPr b="0" i="0" sz="4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"/>
              <a:buNone/>
              <a:defRPr b="1" i="0" sz="4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  <a:defRPr b="0" i="0" sz="4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  <a:defRPr b="0" i="0" sz="4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  <a:defRPr b="0" i="0" sz="4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ans"/>
              <a:buNone/>
              <a:defRPr b="1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ans"/>
              <a:buNone/>
              <a:defRPr b="1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  <a:defRPr b="0" i="0" sz="4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7.png"/><Relationship Id="rId13" Type="http://schemas.openxmlformats.org/officeDocument/2006/relationships/image" Target="../media/image20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21.png"/><Relationship Id="rId15" Type="http://schemas.openxmlformats.org/officeDocument/2006/relationships/image" Target="../media/image14.png"/><Relationship Id="rId14" Type="http://schemas.openxmlformats.org/officeDocument/2006/relationships/image" Target="../media/image10.png"/><Relationship Id="rId17" Type="http://schemas.openxmlformats.org/officeDocument/2006/relationships/image" Target="../media/image11.png"/><Relationship Id="rId16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21.png"/><Relationship Id="rId13" Type="http://schemas.openxmlformats.org/officeDocument/2006/relationships/image" Target="../media/image8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13.png"/><Relationship Id="rId15" Type="http://schemas.openxmlformats.org/officeDocument/2006/relationships/image" Target="../media/image10.png"/><Relationship Id="rId14" Type="http://schemas.openxmlformats.org/officeDocument/2006/relationships/image" Target="../media/image20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5" Type="http://schemas.openxmlformats.org/officeDocument/2006/relationships/image" Target="../media/image23.png"/><Relationship Id="rId6" Type="http://schemas.openxmlformats.org/officeDocument/2006/relationships/image" Target="../media/image9.png"/><Relationship Id="rId18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8.png"/><Relationship Id="rId13" Type="http://schemas.openxmlformats.org/officeDocument/2006/relationships/image" Target="../media/image14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5" Type="http://schemas.openxmlformats.org/officeDocument/2006/relationships/image" Target="../media/image11.png"/><Relationship Id="rId1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21.png"/><Relationship Id="rId8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20.png"/><Relationship Id="rId13" Type="http://schemas.openxmlformats.org/officeDocument/2006/relationships/image" Target="../media/image45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9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9.png"/><Relationship Id="rId8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7.png"/><Relationship Id="rId13" Type="http://schemas.openxmlformats.org/officeDocument/2006/relationships/image" Target="../media/image49.png"/><Relationship Id="rId1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Relationship Id="rId9" Type="http://schemas.openxmlformats.org/officeDocument/2006/relationships/image" Target="../media/image39.png"/><Relationship Id="rId15" Type="http://schemas.openxmlformats.org/officeDocument/2006/relationships/image" Target="../media/image51.png"/><Relationship Id="rId14" Type="http://schemas.openxmlformats.org/officeDocument/2006/relationships/image" Target="../media/image50.png"/><Relationship Id="rId17" Type="http://schemas.openxmlformats.org/officeDocument/2006/relationships/image" Target="../media/image45.png"/><Relationship Id="rId16" Type="http://schemas.openxmlformats.org/officeDocument/2006/relationships/image" Target="../media/image11.png"/><Relationship Id="rId5" Type="http://schemas.openxmlformats.org/officeDocument/2006/relationships/image" Target="../media/image47.png"/><Relationship Id="rId6" Type="http://schemas.openxmlformats.org/officeDocument/2006/relationships/image" Target="../media/image43.png"/><Relationship Id="rId7" Type="http://schemas.openxmlformats.org/officeDocument/2006/relationships/image" Target="../media/image42.png"/><Relationship Id="rId8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7.png"/><Relationship Id="rId13" Type="http://schemas.openxmlformats.org/officeDocument/2006/relationships/image" Target="../media/image52.png"/><Relationship Id="rId1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Relationship Id="rId9" Type="http://schemas.openxmlformats.org/officeDocument/2006/relationships/image" Target="../media/image39.png"/><Relationship Id="rId15" Type="http://schemas.openxmlformats.org/officeDocument/2006/relationships/image" Target="../media/image50.png"/><Relationship Id="rId14" Type="http://schemas.openxmlformats.org/officeDocument/2006/relationships/image" Target="../media/image49.png"/><Relationship Id="rId17" Type="http://schemas.openxmlformats.org/officeDocument/2006/relationships/image" Target="../media/image11.png"/><Relationship Id="rId16" Type="http://schemas.openxmlformats.org/officeDocument/2006/relationships/image" Target="../media/image51.png"/><Relationship Id="rId5" Type="http://schemas.openxmlformats.org/officeDocument/2006/relationships/image" Target="../media/image47.png"/><Relationship Id="rId6" Type="http://schemas.openxmlformats.org/officeDocument/2006/relationships/image" Target="../media/image43.png"/><Relationship Id="rId18" Type="http://schemas.openxmlformats.org/officeDocument/2006/relationships/image" Target="../media/image45.png"/><Relationship Id="rId7" Type="http://schemas.openxmlformats.org/officeDocument/2006/relationships/image" Target="../media/image42.png"/><Relationship Id="rId8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9.jpg"/><Relationship Id="rId5" Type="http://schemas.openxmlformats.org/officeDocument/2006/relationships/image" Target="../media/image25.jpg"/><Relationship Id="rId6" Type="http://schemas.openxmlformats.org/officeDocument/2006/relationships/image" Target="../media/image1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2.png"/><Relationship Id="rId7" Type="http://schemas.openxmlformats.org/officeDocument/2006/relationships/image" Target="../media/image66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8.png"/><Relationship Id="rId13" Type="http://schemas.openxmlformats.org/officeDocument/2006/relationships/image" Target="../media/image14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5" Type="http://schemas.openxmlformats.org/officeDocument/2006/relationships/image" Target="../media/image11.png"/><Relationship Id="rId1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21.png"/><Relationship Id="rId8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7.png"/><Relationship Id="rId13" Type="http://schemas.openxmlformats.org/officeDocument/2006/relationships/image" Target="../media/image50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Relationship Id="rId9" Type="http://schemas.openxmlformats.org/officeDocument/2006/relationships/image" Target="../media/image39.png"/><Relationship Id="rId15" Type="http://schemas.openxmlformats.org/officeDocument/2006/relationships/image" Target="../media/image11.png"/><Relationship Id="rId14" Type="http://schemas.openxmlformats.org/officeDocument/2006/relationships/image" Target="../media/image51.png"/><Relationship Id="rId17" Type="http://schemas.openxmlformats.org/officeDocument/2006/relationships/image" Target="../media/image67.png"/><Relationship Id="rId16" Type="http://schemas.openxmlformats.org/officeDocument/2006/relationships/image" Target="../media/image68.png"/><Relationship Id="rId5" Type="http://schemas.openxmlformats.org/officeDocument/2006/relationships/image" Target="../media/image47.png"/><Relationship Id="rId19" Type="http://schemas.openxmlformats.org/officeDocument/2006/relationships/image" Target="../media/image69.png"/><Relationship Id="rId6" Type="http://schemas.openxmlformats.org/officeDocument/2006/relationships/image" Target="../media/image43.png"/><Relationship Id="rId18" Type="http://schemas.openxmlformats.org/officeDocument/2006/relationships/image" Target="../media/image45.png"/><Relationship Id="rId7" Type="http://schemas.openxmlformats.org/officeDocument/2006/relationships/image" Target="../media/image42.png"/><Relationship Id="rId8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7.png"/><Relationship Id="rId13" Type="http://schemas.openxmlformats.org/officeDocument/2006/relationships/image" Target="../media/image68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Relationship Id="rId9" Type="http://schemas.openxmlformats.org/officeDocument/2006/relationships/image" Target="../media/image39.png"/><Relationship Id="rId15" Type="http://schemas.openxmlformats.org/officeDocument/2006/relationships/image" Target="../media/image70.png"/><Relationship Id="rId14" Type="http://schemas.openxmlformats.org/officeDocument/2006/relationships/image" Target="../media/image71.png"/><Relationship Id="rId16" Type="http://schemas.openxmlformats.org/officeDocument/2006/relationships/image" Target="../media/image67.png"/><Relationship Id="rId5" Type="http://schemas.openxmlformats.org/officeDocument/2006/relationships/image" Target="../media/image47.png"/><Relationship Id="rId6" Type="http://schemas.openxmlformats.org/officeDocument/2006/relationships/image" Target="../media/image43.png"/><Relationship Id="rId7" Type="http://schemas.openxmlformats.org/officeDocument/2006/relationships/image" Target="../media/image9.png"/><Relationship Id="rId8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7.png"/><Relationship Id="rId13" Type="http://schemas.openxmlformats.org/officeDocument/2006/relationships/image" Target="../media/image68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Relationship Id="rId9" Type="http://schemas.openxmlformats.org/officeDocument/2006/relationships/image" Target="../media/image39.png"/><Relationship Id="rId15" Type="http://schemas.openxmlformats.org/officeDocument/2006/relationships/image" Target="../media/image70.png"/><Relationship Id="rId14" Type="http://schemas.openxmlformats.org/officeDocument/2006/relationships/image" Target="../media/image71.png"/><Relationship Id="rId16" Type="http://schemas.openxmlformats.org/officeDocument/2006/relationships/image" Target="../media/image67.png"/><Relationship Id="rId5" Type="http://schemas.openxmlformats.org/officeDocument/2006/relationships/image" Target="../media/image47.png"/><Relationship Id="rId6" Type="http://schemas.openxmlformats.org/officeDocument/2006/relationships/image" Target="../media/image43.png"/><Relationship Id="rId7" Type="http://schemas.openxmlformats.org/officeDocument/2006/relationships/image" Target="../media/image9.png"/><Relationship Id="rId8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7.png"/><Relationship Id="rId13" Type="http://schemas.openxmlformats.org/officeDocument/2006/relationships/image" Target="../media/image50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Relationship Id="rId9" Type="http://schemas.openxmlformats.org/officeDocument/2006/relationships/image" Target="../media/image39.png"/><Relationship Id="rId15" Type="http://schemas.openxmlformats.org/officeDocument/2006/relationships/image" Target="../media/image11.png"/><Relationship Id="rId14" Type="http://schemas.openxmlformats.org/officeDocument/2006/relationships/image" Target="../media/image51.png"/><Relationship Id="rId17" Type="http://schemas.openxmlformats.org/officeDocument/2006/relationships/image" Target="../media/image67.png"/><Relationship Id="rId16" Type="http://schemas.openxmlformats.org/officeDocument/2006/relationships/image" Target="../media/image68.png"/><Relationship Id="rId5" Type="http://schemas.openxmlformats.org/officeDocument/2006/relationships/image" Target="../media/image47.png"/><Relationship Id="rId19" Type="http://schemas.openxmlformats.org/officeDocument/2006/relationships/image" Target="../media/image72.png"/><Relationship Id="rId6" Type="http://schemas.openxmlformats.org/officeDocument/2006/relationships/image" Target="../media/image43.png"/><Relationship Id="rId18" Type="http://schemas.openxmlformats.org/officeDocument/2006/relationships/image" Target="../media/image45.png"/><Relationship Id="rId7" Type="http://schemas.openxmlformats.org/officeDocument/2006/relationships/image" Target="../media/image42.png"/><Relationship Id="rId8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7.png"/><Relationship Id="rId13" Type="http://schemas.openxmlformats.org/officeDocument/2006/relationships/image" Target="../media/image50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Relationship Id="rId9" Type="http://schemas.openxmlformats.org/officeDocument/2006/relationships/image" Target="../media/image39.png"/><Relationship Id="rId15" Type="http://schemas.openxmlformats.org/officeDocument/2006/relationships/image" Target="../media/image11.png"/><Relationship Id="rId14" Type="http://schemas.openxmlformats.org/officeDocument/2006/relationships/image" Target="../media/image51.png"/><Relationship Id="rId17" Type="http://schemas.openxmlformats.org/officeDocument/2006/relationships/image" Target="../media/image67.png"/><Relationship Id="rId16" Type="http://schemas.openxmlformats.org/officeDocument/2006/relationships/image" Target="../media/image68.png"/><Relationship Id="rId5" Type="http://schemas.openxmlformats.org/officeDocument/2006/relationships/image" Target="../media/image47.png"/><Relationship Id="rId19" Type="http://schemas.openxmlformats.org/officeDocument/2006/relationships/image" Target="../media/image72.png"/><Relationship Id="rId6" Type="http://schemas.openxmlformats.org/officeDocument/2006/relationships/image" Target="../media/image43.png"/><Relationship Id="rId18" Type="http://schemas.openxmlformats.org/officeDocument/2006/relationships/image" Target="../media/image45.png"/><Relationship Id="rId7" Type="http://schemas.openxmlformats.org/officeDocument/2006/relationships/image" Target="../media/image42.png"/><Relationship Id="rId8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6.png"/><Relationship Id="rId4" Type="http://schemas.openxmlformats.org/officeDocument/2006/relationships/image" Target="../media/image75.png"/><Relationship Id="rId5" Type="http://schemas.openxmlformats.org/officeDocument/2006/relationships/image" Target="../media/image7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5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5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8.png"/><Relationship Id="rId8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8.png"/><Relationship Id="rId13" Type="http://schemas.openxmlformats.org/officeDocument/2006/relationships/image" Target="../media/image14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5" Type="http://schemas.openxmlformats.org/officeDocument/2006/relationships/image" Target="../media/image11.png"/><Relationship Id="rId1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21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1403648" y="1916832"/>
            <a:ext cx="666023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RL@Coursera</a:t>
            </a:r>
            <a:b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week 3</a:t>
            </a:r>
            <a:b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</a:br>
            <a:b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Model-free reinforcement learning</a:t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3761210"/>
            <a:ext cx="4824536" cy="208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0534" y="3738578"/>
            <a:ext cx="2448272" cy="2022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MDP trajectory</a:t>
            </a:r>
            <a:endParaRPr/>
          </a:p>
        </p:txBody>
      </p:sp>
      <p:sp>
        <p:nvSpPr>
          <p:cNvPr id="232" name="Google Shape;232;p22"/>
          <p:cNvSpPr/>
          <p:nvPr/>
        </p:nvSpPr>
        <p:spPr>
          <a:xfrm>
            <a:off x="5925620" y="3508524"/>
            <a:ext cx="2800467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Q:</a:t>
            </a: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What to learn? </a:t>
            </a:r>
            <a:b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           or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           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33" name="Google Shape;23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7568" y="3924796"/>
            <a:ext cx="6858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5377" y="3924796"/>
            <a:ext cx="1028700" cy="36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2"/>
          <p:cNvCxnSpPr/>
          <p:nvPr/>
        </p:nvCxnSpPr>
        <p:spPr>
          <a:xfrm flipH="1" rot="10800000">
            <a:off x="575086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6" name="Google Shape;236;p22"/>
          <p:cNvCxnSpPr/>
          <p:nvPr/>
        </p:nvCxnSpPr>
        <p:spPr>
          <a:xfrm>
            <a:off x="202251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37" name="Google Shape;237;p22"/>
          <p:cNvSpPr/>
          <p:nvPr/>
        </p:nvSpPr>
        <p:spPr>
          <a:xfrm>
            <a:off x="1585078" y="162656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238" name="Google Shape;238;p22"/>
          <p:cNvCxnSpPr/>
          <p:nvPr/>
        </p:nvCxnSpPr>
        <p:spPr>
          <a:xfrm flipH="1" rot="10800000">
            <a:off x="3468781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9" name="Google Shape;239;p22"/>
          <p:cNvCxnSpPr/>
          <p:nvPr/>
        </p:nvCxnSpPr>
        <p:spPr>
          <a:xfrm>
            <a:off x="4916213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0" name="Google Shape;240;p22"/>
          <p:cNvSpPr/>
          <p:nvPr/>
        </p:nvSpPr>
        <p:spPr>
          <a:xfrm>
            <a:off x="4478773" y="162656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41" name="Google Shape;241;p22"/>
          <p:cNvSpPr/>
          <p:nvPr/>
        </p:nvSpPr>
        <p:spPr>
          <a:xfrm>
            <a:off x="3031925" y="2159436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242" name="Google Shape;242;p22"/>
          <p:cNvCxnSpPr/>
          <p:nvPr/>
        </p:nvCxnSpPr>
        <p:spPr>
          <a:xfrm flipH="1" rot="10800000">
            <a:off x="6362475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3" name="Google Shape;243;p22"/>
          <p:cNvSpPr/>
          <p:nvPr/>
        </p:nvSpPr>
        <p:spPr>
          <a:xfrm>
            <a:off x="5925620" y="2159436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244" name="Google Shape;244;p22"/>
          <p:cNvCxnSpPr/>
          <p:nvPr/>
        </p:nvCxnSpPr>
        <p:spPr>
          <a:xfrm>
            <a:off x="780990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5" name="Google Shape;245;p22"/>
          <p:cNvSpPr/>
          <p:nvPr/>
        </p:nvSpPr>
        <p:spPr>
          <a:xfrm>
            <a:off x="7372467" y="162656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46" name="Google Shape;246;p22"/>
          <p:cNvSpPr/>
          <p:nvPr/>
        </p:nvSpPr>
        <p:spPr>
          <a:xfrm>
            <a:off x="2556477" y="1340768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47" name="Google Shape;247;p22"/>
          <p:cNvSpPr/>
          <p:nvPr/>
        </p:nvSpPr>
        <p:spPr>
          <a:xfrm>
            <a:off x="3778138" y="1349546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48" name="Google Shape;248;p22"/>
          <p:cNvSpPr/>
          <p:nvPr/>
        </p:nvSpPr>
        <p:spPr>
          <a:xfrm>
            <a:off x="6689389" y="1345157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49" name="Google Shape;249;p22"/>
          <p:cNvSpPr/>
          <p:nvPr/>
        </p:nvSpPr>
        <p:spPr>
          <a:xfrm flipH="1" rot="10800000">
            <a:off x="5286432" y="2113145"/>
            <a:ext cx="259735" cy="781382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50" name="Google Shape;250;p22"/>
          <p:cNvSpPr txBox="1"/>
          <p:nvPr/>
        </p:nvSpPr>
        <p:spPr>
          <a:xfrm>
            <a:off x="1292030" y="121888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51" name="Google Shape;25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0619" y="1655770"/>
            <a:ext cx="2794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1693" y="2232917"/>
            <a:ext cx="3683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2"/>
          <p:cNvSpPr txBox="1"/>
          <p:nvPr/>
        </p:nvSpPr>
        <p:spPr>
          <a:xfrm>
            <a:off x="1682251" y="208426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54" name="Google Shape;25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30206" y="2176134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19732" y="2810394"/>
            <a:ext cx="2667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2"/>
          <p:cNvSpPr/>
          <p:nvPr/>
        </p:nvSpPr>
        <p:spPr>
          <a:xfrm>
            <a:off x="810423" y="3508524"/>
            <a:ext cx="6001270" cy="2693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Trajectory is a sequence of</a:t>
            </a:r>
            <a:endParaRPr/>
          </a:p>
          <a:p>
            <a:pPr indent="-342900" lvl="1" marL="720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states</a:t>
            </a:r>
            <a:endParaRPr/>
          </a:p>
          <a:p>
            <a:pPr indent="-342900" lvl="1" marL="720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actions</a:t>
            </a:r>
            <a:endParaRPr/>
          </a:p>
          <a:p>
            <a:pPr indent="-342900" lvl="1" marL="720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rewards</a:t>
            </a:r>
            <a:endParaRPr/>
          </a:p>
          <a:p>
            <a:pPr indent="-3429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We can only sample trajectories</a:t>
            </a:r>
            <a:endParaRPr/>
          </a:p>
          <a:p>
            <a:pPr indent="0" lvl="0" marL="3771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57" name="Google Shape;257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95048" y="4005064"/>
            <a:ext cx="393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685548" y="4447758"/>
            <a:ext cx="4064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01123" y="4869904"/>
            <a:ext cx="393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26556" y="1370064"/>
            <a:ext cx="139700" cy="1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638500" y="1228779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40268" y="1788607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179381" y="1944351"/>
            <a:ext cx="1397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415898" y="2231865"/>
            <a:ext cx="177800" cy="1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908005" y="1070331"/>
            <a:ext cx="1778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MDP trajectory</a:t>
            </a:r>
            <a:endParaRPr/>
          </a:p>
        </p:txBody>
      </p:sp>
      <p:sp>
        <p:nvSpPr>
          <p:cNvPr id="271" name="Google Shape;271;p23"/>
          <p:cNvSpPr/>
          <p:nvPr/>
        </p:nvSpPr>
        <p:spPr>
          <a:xfrm>
            <a:off x="810423" y="3508524"/>
            <a:ext cx="4859595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Trajectory is a sequence of</a:t>
            </a:r>
            <a:endParaRPr/>
          </a:p>
          <a:p>
            <a:pPr indent="-342900" lvl="0" marL="720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states</a:t>
            </a:r>
            <a:endParaRPr/>
          </a:p>
          <a:p>
            <a:pPr indent="-342900" lvl="0" marL="720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actions</a:t>
            </a:r>
            <a:endParaRPr/>
          </a:p>
          <a:p>
            <a:pPr indent="-342900" lvl="0" marL="720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rewards</a:t>
            </a:r>
            <a:endParaRPr/>
          </a:p>
          <a:p>
            <a:pPr indent="-3429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We can only sample trajectories</a:t>
            </a:r>
            <a:endParaRPr/>
          </a:p>
        </p:txBody>
      </p:sp>
      <p:sp>
        <p:nvSpPr>
          <p:cNvPr id="272" name="Google Shape;272;p23"/>
          <p:cNvSpPr/>
          <p:nvPr/>
        </p:nvSpPr>
        <p:spPr>
          <a:xfrm>
            <a:off x="5997761" y="3476294"/>
            <a:ext cx="2800467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           is useless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without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73" name="Google Shape;27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9805" y="5280826"/>
            <a:ext cx="13843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7568" y="4816058"/>
            <a:ext cx="685800" cy="3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3"/>
          <p:cNvSpPr/>
          <p:nvPr/>
        </p:nvSpPr>
        <p:spPr>
          <a:xfrm>
            <a:off x="5925620" y="3508524"/>
            <a:ext cx="2800467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Q:</a:t>
            </a: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What to learn? </a:t>
            </a:r>
            <a:b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           or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           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76" name="Google Shape;27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7568" y="3924796"/>
            <a:ext cx="6858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5377" y="3924796"/>
            <a:ext cx="1028700" cy="36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23"/>
          <p:cNvCxnSpPr/>
          <p:nvPr/>
        </p:nvCxnSpPr>
        <p:spPr>
          <a:xfrm flipH="1" rot="10800000">
            <a:off x="575086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9" name="Google Shape;279;p23"/>
          <p:cNvCxnSpPr/>
          <p:nvPr/>
        </p:nvCxnSpPr>
        <p:spPr>
          <a:xfrm>
            <a:off x="202251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0" name="Google Shape;280;p23"/>
          <p:cNvSpPr/>
          <p:nvPr/>
        </p:nvSpPr>
        <p:spPr>
          <a:xfrm>
            <a:off x="1585078" y="162656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281" name="Google Shape;281;p23"/>
          <p:cNvCxnSpPr/>
          <p:nvPr/>
        </p:nvCxnSpPr>
        <p:spPr>
          <a:xfrm flipH="1" rot="10800000">
            <a:off x="3468781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82" name="Google Shape;282;p23"/>
          <p:cNvCxnSpPr/>
          <p:nvPr/>
        </p:nvCxnSpPr>
        <p:spPr>
          <a:xfrm>
            <a:off x="4916213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3" name="Google Shape;283;p23"/>
          <p:cNvSpPr/>
          <p:nvPr/>
        </p:nvSpPr>
        <p:spPr>
          <a:xfrm>
            <a:off x="4478773" y="162656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3031925" y="2159436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285" name="Google Shape;285;p23"/>
          <p:cNvCxnSpPr/>
          <p:nvPr/>
        </p:nvCxnSpPr>
        <p:spPr>
          <a:xfrm flipH="1" rot="10800000">
            <a:off x="6362475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6" name="Google Shape;286;p23"/>
          <p:cNvSpPr/>
          <p:nvPr/>
        </p:nvSpPr>
        <p:spPr>
          <a:xfrm>
            <a:off x="5925620" y="2159436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287" name="Google Shape;287;p23"/>
          <p:cNvCxnSpPr/>
          <p:nvPr/>
        </p:nvCxnSpPr>
        <p:spPr>
          <a:xfrm>
            <a:off x="780990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8" name="Google Shape;288;p23"/>
          <p:cNvSpPr/>
          <p:nvPr/>
        </p:nvSpPr>
        <p:spPr>
          <a:xfrm>
            <a:off x="7372467" y="162656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89" name="Google Shape;289;p23"/>
          <p:cNvSpPr/>
          <p:nvPr/>
        </p:nvSpPr>
        <p:spPr>
          <a:xfrm>
            <a:off x="2556477" y="1340768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90" name="Google Shape;290;p23"/>
          <p:cNvSpPr/>
          <p:nvPr/>
        </p:nvSpPr>
        <p:spPr>
          <a:xfrm>
            <a:off x="3778138" y="1349546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91" name="Google Shape;291;p23"/>
          <p:cNvSpPr/>
          <p:nvPr/>
        </p:nvSpPr>
        <p:spPr>
          <a:xfrm>
            <a:off x="6689389" y="1345157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92" name="Google Shape;292;p23"/>
          <p:cNvSpPr/>
          <p:nvPr/>
        </p:nvSpPr>
        <p:spPr>
          <a:xfrm flipH="1" rot="10800000">
            <a:off x="5286432" y="2113145"/>
            <a:ext cx="259735" cy="781382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93" name="Google Shape;293;p23"/>
          <p:cNvSpPr txBox="1"/>
          <p:nvPr/>
        </p:nvSpPr>
        <p:spPr>
          <a:xfrm>
            <a:off x="1292030" y="121888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94" name="Google Shape;294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90619" y="1655770"/>
            <a:ext cx="2794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11693" y="2232917"/>
            <a:ext cx="3683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3"/>
          <p:cNvSpPr txBox="1"/>
          <p:nvPr/>
        </p:nvSpPr>
        <p:spPr>
          <a:xfrm>
            <a:off x="1682251" y="208426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97" name="Google Shape;297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30206" y="2176134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19732" y="2810394"/>
            <a:ext cx="2667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95048" y="4005064"/>
            <a:ext cx="393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685548" y="4447758"/>
            <a:ext cx="4064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801123" y="4869904"/>
            <a:ext cx="393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26556" y="1370064"/>
            <a:ext cx="139700" cy="1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638500" y="1228779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040268" y="1788607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179381" y="1944351"/>
            <a:ext cx="1397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415898" y="2231865"/>
            <a:ext cx="177800" cy="1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908005" y="1070331"/>
            <a:ext cx="1778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4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From V to Q</a:t>
            </a:r>
            <a:endParaRPr b="1" sz="3200">
              <a:solidFill>
                <a:srgbClr val="306C8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13" name="Google Shape;313;p24"/>
          <p:cNvSpPr/>
          <p:nvPr/>
        </p:nvSpPr>
        <p:spPr>
          <a:xfrm>
            <a:off x="828031" y="4674285"/>
            <a:ext cx="777686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Action value Q(s,a)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is the expected total reward </a:t>
            </a: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G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agent gets from state </a:t>
            </a: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s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by taking action </a:t>
            </a: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a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and following policy</a:t>
            </a:r>
            <a:r>
              <a:rPr b="1"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π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from next state.</a:t>
            </a:r>
            <a:endParaRPr/>
          </a:p>
        </p:txBody>
      </p:sp>
      <p:grpSp>
        <p:nvGrpSpPr>
          <p:cNvPr id="314" name="Google Shape;314;p24"/>
          <p:cNvGrpSpPr/>
          <p:nvPr/>
        </p:nvGrpSpPr>
        <p:grpSpPr>
          <a:xfrm>
            <a:off x="2051721" y="963751"/>
            <a:ext cx="5328592" cy="3350494"/>
            <a:chOff x="1368092" y="814609"/>
            <a:chExt cx="6478422" cy="4073480"/>
          </a:xfrm>
        </p:grpSpPr>
        <p:sp>
          <p:nvSpPr>
            <p:cNvPr id="315" name="Google Shape;315;p24"/>
            <p:cNvSpPr/>
            <p:nvPr/>
          </p:nvSpPr>
          <p:spPr>
            <a:xfrm>
              <a:off x="1475497" y="835249"/>
              <a:ext cx="6264697" cy="405284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06C8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8B72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grpSp>
          <p:nvGrpSpPr>
            <p:cNvPr id="316" name="Google Shape;316;p24"/>
            <p:cNvGrpSpPr/>
            <p:nvPr/>
          </p:nvGrpSpPr>
          <p:grpSpPr>
            <a:xfrm>
              <a:off x="1691093" y="2267524"/>
              <a:ext cx="5833504" cy="1309574"/>
              <a:chOff x="1936480" y="1910410"/>
              <a:chExt cx="5833504" cy="1309574"/>
            </a:xfrm>
          </p:grpSpPr>
          <p:sp>
            <p:nvSpPr>
              <p:cNvPr id="317" name="Google Shape;317;p24"/>
              <p:cNvSpPr/>
              <p:nvPr/>
            </p:nvSpPr>
            <p:spPr>
              <a:xfrm>
                <a:off x="1936480" y="1910410"/>
                <a:ext cx="5833504" cy="636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dk1"/>
                    </a:solidFill>
                    <a:latin typeface="PT Sans"/>
                    <a:ea typeface="PT Sans"/>
                    <a:cs typeface="PT Sans"/>
                    <a:sym typeface="PT Sans"/>
                  </a:rPr>
                  <a:t>One approach: action Q-values</a:t>
                </a:r>
                <a:endParaRPr sz="2800">
                  <a:solidFill>
                    <a:schemeClr val="dk1"/>
                  </a:solidFill>
                  <a:latin typeface="PT Sans"/>
                  <a:ea typeface="PT Sans"/>
                  <a:cs typeface="PT Sans"/>
                  <a:sym typeface="PT Sans"/>
                </a:endParaRPr>
              </a:p>
            </p:txBody>
          </p:sp>
          <p:pic>
            <p:nvPicPr>
              <p:cNvPr id="318" name="Google Shape;318;p2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004215" y="2700406"/>
                <a:ext cx="5698033" cy="5195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9" name="Google Shape;319;p24"/>
            <p:cNvSpPr/>
            <p:nvPr/>
          </p:nvSpPr>
          <p:spPr>
            <a:xfrm>
              <a:off x="1368092" y="814609"/>
              <a:ext cx="6478422" cy="720080"/>
            </a:xfrm>
            <a:prstGeom prst="rect">
              <a:avLst/>
            </a:prstGeom>
            <a:solidFill>
              <a:srgbClr val="D8D8D8"/>
            </a:solidFill>
            <a:ln cap="flat" cmpd="sng" w="25400">
              <a:solidFill>
                <a:srgbClr val="306C8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8B72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pic>
        <p:nvPicPr>
          <p:cNvPr id="320" name="Google Shape;32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4217" y="5874614"/>
            <a:ext cx="34036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Idea 1: monte-carlo</a:t>
            </a:r>
            <a:endParaRPr b="1" sz="3200">
              <a:solidFill>
                <a:srgbClr val="306C8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27" name="Google Shape;327;p25"/>
          <p:cNvSpPr/>
          <p:nvPr/>
        </p:nvSpPr>
        <p:spPr>
          <a:xfrm>
            <a:off x="828000" y="910800"/>
            <a:ext cx="6624001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Get all trajectories containing particular 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Estimate                     for each trajectory</a:t>
            </a:r>
            <a:endParaRPr/>
          </a:p>
          <a:p>
            <a:pPr indent="-3429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Average them to get expectation</a:t>
            </a:r>
            <a:endParaRPr/>
          </a:p>
        </p:txBody>
      </p:sp>
      <p:pic>
        <p:nvPicPr>
          <p:cNvPr id="328" name="Google Shape;32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2520" y="927100"/>
            <a:ext cx="7366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4439" y="1395225"/>
            <a:ext cx="1028700" cy="36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25"/>
          <p:cNvCxnSpPr/>
          <p:nvPr/>
        </p:nvCxnSpPr>
        <p:spPr>
          <a:xfrm flipH="1" rot="10800000">
            <a:off x="1153715" y="428609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52ADC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1" name="Google Shape;331;p25"/>
          <p:cNvCxnSpPr/>
          <p:nvPr/>
        </p:nvCxnSpPr>
        <p:spPr>
          <a:xfrm>
            <a:off x="2601147" y="429855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32" name="Google Shape;332;p25"/>
          <p:cNvSpPr/>
          <p:nvPr/>
        </p:nvSpPr>
        <p:spPr>
          <a:xfrm>
            <a:off x="2163707" y="404534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333" name="Google Shape;333;p25"/>
          <p:cNvCxnSpPr/>
          <p:nvPr/>
        </p:nvCxnSpPr>
        <p:spPr>
          <a:xfrm flipH="1" rot="10800000">
            <a:off x="4047410" y="428609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52ADC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4" name="Google Shape;334;p25"/>
          <p:cNvCxnSpPr/>
          <p:nvPr/>
        </p:nvCxnSpPr>
        <p:spPr>
          <a:xfrm>
            <a:off x="5494842" y="429855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35" name="Google Shape;335;p25"/>
          <p:cNvSpPr/>
          <p:nvPr/>
        </p:nvSpPr>
        <p:spPr>
          <a:xfrm>
            <a:off x="5057402" y="404534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36" name="Google Shape;336;p25"/>
          <p:cNvSpPr/>
          <p:nvPr/>
        </p:nvSpPr>
        <p:spPr>
          <a:xfrm>
            <a:off x="3610554" y="4578216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337" name="Google Shape;337;p25"/>
          <p:cNvCxnSpPr/>
          <p:nvPr/>
        </p:nvCxnSpPr>
        <p:spPr>
          <a:xfrm flipH="1" rot="10800000">
            <a:off x="6941104" y="428609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52ADC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38" name="Google Shape;338;p25"/>
          <p:cNvSpPr/>
          <p:nvPr/>
        </p:nvSpPr>
        <p:spPr>
          <a:xfrm>
            <a:off x="6504249" y="4578216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339" name="Google Shape;339;p25"/>
          <p:cNvCxnSpPr/>
          <p:nvPr/>
        </p:nvCxnSpPr>
        <p:spPr>
          <a:xfrm>
            <a:off x="1154327" y="4858528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dash"/>
            <a:miter lim="400000"/>
            <a:headEnd len="sm" w="sm" type="none"/>
            <a:tailEnd len="med" w="med" type="triangle"/>
          </a:ln>
        </p:spPr>
      </p:cxnSp>
      <p:sp>
        <p:nvSpPr>
          <p:cNvPr id="340" name="Google Shape;340;p25"/>
          <p:cNvSpPr/>
          <p:nvPr/>
        </p:nvSpPr>
        <p:spPr>
          <a:xfrm>
            <a:off x="7951096" y="404534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41" name="Google Shape;341;p25"/>
          <p:cNvSpPr/>
          <p:nvPr/>
        </p:nvSpPr>
        <p:spPr>
          <a:xfrm>
            <a:off x="7268018" y="3763937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42" name="Google Shape;342;p25"/>
          <p:cNvSpPr/>
          <p:nvPr/>
        </p:nvSpPr>
        <p:spPr>
          <a:xfrm>
            <a:off x="718178" y="4591688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343" name="Google Shape;343;p25"/>
          <p:cNvCxnSpPr/>
          <p:nvPr/>
        </p:nvCxnSpPr>
        <p:spPr>
          <a:xfrm>
            <a:off x="2195325" y="5401006"/>
            <a:ext cx="792500" cy="237172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dash"/>
            <a:miter lim="400000"/>
            <a:headEnd len="sm" w="sm" type="none"/>
            <a:tailEnd len="med" w="med" type="triangle"/>
          </a:ln>
        </p:spPr>
      </p:cxnSp>
      <p:cxnSp>
        <p:nvCxnSpPr>
          <p:cNvPr id="344" name="Google Shape;344;p25"/>
          <p:cNvCxnSpPr/>
          <p:nvPr/>
        </p:nvCxnSpPr>
        <p:spPr>
          <a:xfrm flipH="1" rot="10800000">
            <a:off x="2195325" y="4948557"/>
            <a:ext cx="869125" cy="423271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dash"/>
            <a:miter lim="400000"/>
            <a:headEnd len="sm" w="sm" type="none"/>
            <a:tailEnd len="med" w="med" type="triangle"/>
          </a:ln>
        </p:spPr>
      </p:cxnSp>
      <p:cxnSp>
        <p:nvCxnSpPr>
          <p:cNvPr id="345" name="Google Shape;345;p25"/>
          <p:cNvCxnSpPr/>
          <p:nvPr/>
        </p:nvCxnSpPr>
        <p:spPr>
          <a:xfrm>
            <a:off x="2970751" y="5647508"/>
            <a:ext cx="792501" cy="470538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dash"/>
            <a:miter lim="400000"/>
            <a:headEnd len="sm" w="sm" type="none"/>
            <a:tailEnd len="med" w="med" type="triangle"/>
          </a:ln>
        </p:spPr>
      </p:cxnSp>
      <p:cxnSp>
        <p:nvCxnSpPr>
          <p:cNvPr id="346" name="Google Shape;346;p25"/>
          <p:cNvCxnSpPr/>
          <p:nvPr/>
        </p:nvCxnSpPr>
        <p:spPr>
          <a:xfrm flipH="1" rot="10800000">
            <a:off x="2970753" y="5266041"/>
            <a:ext cx="792499" cy="352290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dash"/>
            <a:miter lim="400000"/>
            <a:headEnd len="sm" w="sm" type="none"/>
            <a:tailEnd len="med" w="med" type="triangle"/>
          </a:ln>
        </p:spPr>
      </p:cxnSp>
      <p:cxnSp>
        <p:nvCxnSpPr>
          <p:cNvPr id="347" name="Google Shape;347;p25"/>
          <p:cNvCxnSpPr/>
          <p:nvPr/>
        </p:nvCxnSpPr>
        <p:spPr>
          <a:xfrm flipH="1" rot="10800000">
            <a:off x="2571278" y="3593949"/>
            <a:ext cx="1010564" cy="511200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dash"/>
            <a:miter lim="400000"/>
            <a:headEnd len="sm" w="sm" type="none"/>
            <a:tailEnd len="med" w="med" type="triangle"/>
          </a:ln>
        </p:spPr>
      </p:cxnSp>
      <p:cxnSp>
        <p:nvCxnSpPr>
          <p:cNvPr id="348" name="Google Shape;348;p25"/>
          <p:cNvCxnSpPr/>
          <p:nvPr/>
        </p:nvCxnSpPr>
        <p:spPr>
          <a:xfrm flipH="1" rot="10800000">
            <a:off x="3922605" y="3763937"/>
            <a:ext cx="669229" cy="792139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dash"/>
            <a:miter lim="400000"/>
            <a:headEnd len="sm" w="sm" type="none"/>
            <a:tailEnd len="med" w="med" type="triangle"/>
          </a:ln>
        </p:spPr>
      </p:cxnSp>
      <p:cxnSp>
        <p:nvCxnSpPr>
          <p:cNvPr id="349" name="Google Shape;349;p25"/>
          <p:cNvCxnSpPr/>
          <p:nvPr/>
        </p:nvCxnSpPr>
        <p:spPr>
          <a:xfrm>
            <a:off x="4044009" y="4961800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dash"/>
            <a:miter lim="400000"/>
            <a:headEnd len="sm" w="sm" type="none"/>
            <a:tailEnd len="med" w="med" type="triangle"/>
          </a:ln>
        </p:spPr>
      </p:cxnSp>
      <p:cxnSp>
        <p:nvCxnSpPr>
          <p:cNvPr id="350" name="Google Shape;350;p25"/>
          <p:cNvCxnSpPr/>
          <p:nvPr/>
        </p:nvCxnSpPr>
        <p:spPr>
          <a:xfrm>
            <a:off x="6907855" y="4961800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dash"/>
            <a:miter lim="400000"/>
            <a:headEnd len="sm" w="sm" type="none"/>
            <a:tailEnd len="med" w="med" type="triangle"/>
          </a:ln>
        </p:spPr>
      </p:cxnSp>
      <p:cxnSp>
        <p:nvCxnSpPr>
          <p:cNvPr id="351" name="Google Shape;351;p25"/>
          <p:cNvCxnSpPr/>
          <p:nvPr/>
        </p:nvCxnSpPr>
        <p:spPr>
          <a:xfrm flipH="1" rot="10800000">
            <a:off x="5492014" y="3593949"/>
            <a:ext cx="1010564" cy="511200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dash"/>
            <a:miter lim="400000"/>
            <a:headEnd len="sm" w="sm" type="none"/>
            <a:tailEnd len="med" w="med" type="triangle"/>
          </a:ln>
        </p:spPr>
      </p:cxnSp>
      <p:cxnSp>
        <p:nvCxnSpPr>
          <p:cNvPr id="352" name="Google Shape;352;p25"/>
          <p:cNvCxnSpPr/>
          <p:nvPr/>
        </p:nvCxnSpPr>
        <p:spPr>
          <a:xfrm flipH="1" rot="10800000">
            <a:off x="5492014" y="3219141"/>
            <a:ext cx="632782" cy="826204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dash"/>
            <a:miter lim="400000"/>
            <a:headEnd len="sm" w="sm" type="none"/>
            <a:tailEnd len="med" w="med" type="triangle"/>
          </a:ln>
        </p:spPr>
      </p:cxnSp>
      <p:cxnSp>
        <p:nvCxnSpPr>
          <p:cNvPr id="353" name="Google Shape;353;p25"/>
          <p:cNvCxnSpPr/>
          <p:nvPr/>
        </p:nvCxnSpPr>
        <p:spPr>
          <a:xfrm flipH="1" rot="10800000">
            <a:off x="6136781" y="2417975"/>
            <a:ext cx="91404" cy="778629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dash"/>
            <a:miter lim="400000"/>
            <a:headEnd len="sm" w="sm" type="none"/>
            <a:tailEnd len="med" w="med" type="triangle"/>
          </a:ln>
        </p:spPr>
      </p:cxnSp>
      <p:cxnSp>
        <p:nvCxnSpPr>
          <p:cNvPr id="354" name="Google Shape;354;p25"/>
          <p:cNvCxnSpPr/>
          <p:nvPr/>
        </p:nvCxnSpPr>
        <p:spPr>
          <a:xfrm flipH="1" rot="10800000">
            <a:off x="6228184" y="2924944"/>
            <a:ext cx="796791" cy="294195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dash"/>
            <a:miter lim="400000"/>
            <a:headEnd len="sm" w="sm" type="none"/>
            <a:tailEnd len="med" w="med" type="triangle"/>
          </a:ln>
        </p:spPr>
      </p:cxnSp>
      <p:sp>
        <p:nvSpPr>
          <p:cNvPr id="355" name="Google Shape;355;p25"/>
          <p:cNvSpPr txBox="1"/>
          <p:nvPr/>
        </p:nvSpPr>
        <p:spPr>
          <a:xfrm>
            <a:off x="7133450" y="3259473"/>
            <a:ext cx="62709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+1</a:t>
            </a:r>
            <a:endParaRPr b="1" sz="3000">
              <a:solidFill>
                <a:srgbClr val="C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56" name="Google Shape;356;p25"/>
          <p:cNvSpPr txBox="1"/>
          <p:nvPr/>
        </p:nvSpPr>
        <p:spPr>
          <a:xfrm>
            <a:off x="7728217" y="4469129"/>
            <a:ext cx="93968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Cake!</a:t>
            </a:r>
            <a:endParaRPr b="1"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Idea 1: monte-carlo</a:t>
            </a:r>
            <a:endParaRPr b="1" sz="3200">
              <a:solidFill>
                <a:srgbClr val="306C8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63" name="Google Shape;363;p26"/>
          <p:cNvSpPr/>
          <p:nvPr/>
        </p:nvSpPr>
        <p:spPr>
          <a:xfrm>
            <a:off x="828000" y="910800"/>
            <a:ext cx="6624001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Get all trajectories containing particular 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Estimate                     for each trajectory</a:t>
            </a:r>
            <a:endParaRPr/>
          </a:p>
          <a:p>
            <a:pPr indent="-3429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Average them to get expectation</a:t>
            </a:r>
            <a:endParaRPr/>
          </a:p>
        </p:txBody>
      </p:sp>
      <p:pic>
        <p:nvPicPr>
          <p:cNvPr id="364" name="Google Shape;36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2520" y="927100"/>
            <a:ext cx="7366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4439" y="1395225"/>
            <a:ext cx="1028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37669" y="3140968"/>
            <a:ext cx="5430838" cy="29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6"/>
          <p:cNvSpPr txBox="1"/>
          <p:nvPr/>
        </p:nvSpPr>
        <p:spPr>
          <a:xfrm>
            <a:off x="3036206" y="2639476"/>
            <a:ext cx="3433763" cy="43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66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takes a lot of sessions</a:t>
            </a:r>
            <a:endParaRPr/>
          </a:p>
        </p:txBody>
      </p:sp>
      <p:sp>
        <p:nvSpPr>
          <p:cNvPr id="368" name="Google Shape;368;p26"/>
          <p:cNvSpPr txBox="1"/>
          <p:nvPr/>
        </p:nvSpPr>
        <p:spPr>
          <a:xfrm>
            <a:off x="4020406" y="6090543"/>
            <a:ext cx="12346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Авторство</a:t>
            </a:r>
            <a:endParaRPr sz="1800">
              <a:solidFill>
                <a:srgbClr val="C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7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Idea 1: temporal difference</a:t>
            </a:r>
            <a:endParaRPr b="1" sz="3200">
              <a:solidFill>
                <a:srgbClr val="306C8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75" name="Google Shape;375;p27"/>
          <p:cNvSpPr/>
          <p:nvPr/>
        </p:nvSpPr>
        <p:spPr>
          <a:xfrm>
            <a:off x="828000" y="910800"/>
            <a:ext cx="72003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Remember we can improve                    iteratively!</a:t>
            </a:r>
            <a:endParaRPr/>
          </a:p>
        </p:txBody>
      </p:sp>
      <p:pic>
        <p:nvPicPr>
          <p:cNvPr id="376" name="Google Shape;37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4048" y="957482"/>
            <a:ext cx="1028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0800" y="1649090"/>
            <a:ext cx="65024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8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Idea 1: temporal difference</a:t>
            </a:r>
            <a:endParaRPr b="1" sz="3200">
              <a:solidFill>
                <a:srgbClr val="306C8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84" name="Google Shape;384;p28"/>
          <p:cNvSpPr/>
          <p:nvPr/>
        </p:nvSpPr>
        <p:spPr>
          <a:xfrm>
            <a:off x="828000" y="910800"/>
            <a:ext cx="72003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Remember we can improve                    iteratively!</a:t>
            </a:r>
            <a:endParaRPr/>
          </a:p>
        </p:txBody>
      </p:sp>
      <p:pic>
        <p:nvPicPr>
          <p:cNvPr id="385" name="Google Shape;38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4048" y="957482"/>
            <a:ext cx="1028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0800" y="1649090"/>
            <a:ext cx="65024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8"/>
          <p:cNvSpPr txBox="1"/>
          <p:nvPr/>
        </p:nvSpPr>
        <p:spPr>
          <a:xfrm>
            <a:off x="899592" y="2993203"/>
            <a:ext cx="2135187" cy="43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66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That’s               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388" name="Google Shape;388;p28"/>
          <p:cNvCxnSpPr/>
          <p:nvPr/>
        </p:nvCxnSpPr>
        <p:spPr>
          <a:xfrm rot="10800000">
            <a:off x="5653708" y="2247976"/>
            <a:ext cx="0" cy="717841"/>
          </a:xfrm>
          <a:prstGeom prst="straightConnector1">
            <a:avLst/>
          </a:prstGeom>
          <a:noFill/>
          <a:ln cap="flat" cmpd="sng" w="31750">
            <a:solidFill>
              <a:srgbClr val="42997E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9" name="Google Shape;389;p28"/>
          <p:cNvSpPr txBox="1"/>
          <p:nvPr/>
        </p:nvSpPr>
        <p:spPr>
          <a:xfrm>
            <a:off x="4424547" y="2965817"/>
            <a:ext cx="2944812" cy="776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66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That's value for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aka optimal policy</a:t>
            </a:r>
            <a:endParaRPr/>
          </a:p>
        </p:txBody>
      </p:sp>
      <p:cxnSp>
        <p:nvCxnSpPr>
          <p:cNvPr id="390" name="Google Shape;390;p28"/>
          <p:cNvCxnSpPr/>
          <p:nvPr/>
        </p:nvCxnSpPr>
        <p:spPr>
          <a:xfrm rot="10800000">
            <a:off x="2051720" y="2247976"/>
            <a:ext cx="0" cy="717841"/>
          </a:xfrm>
          <a:prstGeom prst="straightConnector1">
            <a:avLst/>
          </a:prstGeom>
          <a:noFill/>
          <a:ln cap="flat" cmpd="sng" w="31750">
            <a:solidFill>
              <a:srgbClr val="42997E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91" name="Google Shape;39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4334" y="3058290"/>
            <a:ext cx="11938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88224" y="3114646"/>
            <a:ext cx="36830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9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Idea 1: temporal difference</a:t>
            </a:r>
            <a:endParaRPr b="1" sz="3200">
              <a:solidFill>
                <a:srgbClr val="306C8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99" name="Google Shape;399;p29"/>
          <p:cNvSpPr/>
          <p:nvPr/>
        </p:nvSpPr>
        <p:spPr>
          <a:xfrm>
            <a:off x="828000" y="910800"/>
            <a:ext cx="72003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Remember we can improve                    iteratively!</a:t>
            </a:r>
            <a:endParaRPr/>
          </a:p>
        </p:txBody>
      </p:sp>
      <p:pic>
        <p:nvPicPr>
          <p:cNvPr id="400" name="Google Shape;40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4048" y="957482"/>
            <a:ext cx="1028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0800" y="1649090"/>
            <a:ext cx="65024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9"/>
          <p:cNvSpPr txBox="1"/>
          <p:nvPr/>
        </p:nvSpPr>
        <p:spPr>
          <a:xfrm>
            <a:off x="899592" y="2993203"/>
            <a:ext cx="2135187" cy="43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66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That’s               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403" name="Google Shape;403;p29"/>
          <p:cNvCxnSpPr/>
          <p:nvPr/>
        </p:nvCxnSpPr>
        <p:spPr>
          <a:xfrm rot="10800000">
            <a:off x="5653708" y="2247976"/>
            <a:ext cx="0" cy="717841"/>
          </a:xfrm>
          <a:prstGeom prst="straightConnector1">
            <a:avLst/>
          </a:prstGeom>
          <a:noFill/>
          <a:ln cap="flat" cmpd="sng" w="31750">
            <a:solidFill>
              <a:srgbClr val="42997E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4" name="Google Shape;404;p29"/>
          <p:cNvSpPr txBox="1"/>
          <p:nvPr/>
        </p:nvSpPr>
        <p:spPr>
          <a:xfrm>
            <a:off x="4424547" y="2965817"/>
            <a:ext cx="2944812" cy="776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66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That's value for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aka optimal policy</a:t>
            </a:r>
            <a:endParaRPr/>
          </a:p>
        </p:txBody>
      </p:sp>
      <p:cxnSp>
        <p:nvCxnSpPr>
          <p:cNvPr id="405" name="Google Shape;405;p29"/>
          <p:cNvCxnSpPr/>
          <p:nvPr/>
        </p:nvCxnSpPr>
        <p:spPr>
          <a:xfrm rot="10800000">
            <a:off x="3709492" y="2247975"/>
            <a:ext cx="0" cy="1757088"/>
          </a:xfrm>
          <a:prstGeom prst="straightConnector1">
            <a:avLst/>
          </a:prstGeom>
          <a:noFill/>
          <a:ln cap="flat" cmpd="sng" w="3175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6" name="Google Shape;406;p29"/>
          <p:cNvSpPr txBox="1"/>
          <p:nvPr/>
        </p:nvSpPr>
        <p:spPr>
          <a:xfrm>
            <a:off x="2452683" y="4046632"/>
            <a:ext cx="2513618" cy="1462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66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That's something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we don't have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What do we do?</a:t>
            </a:r>
            <a:endParaRPr/>
          </a:p>
        </p:txBody>
      </p:sp>
      <p:cxnSp>
        <p:nvCxnSpPr>
          <p:cNvPr id="407" name="Google Shape;407;p29"/>
          <p:cNvCxnSpPr/>
          <p:nvPr/>
        </p:nvCxnSpPr>
        <p:spPr>
          <a:xfrm rot="10800000">
            <a:off x="2051720" y="2247976"/>
            <a:ext cx="0" cy="717841"/>
          </a:xfrm>
          <a:prstGeom prst="straightConnector1">
            <a:avLst/>
          </a:prstGeom>
          <a:noFill/>
          <a:ln cap="flat" cmpd="sng" w="31750">
            <a:solidFill>
              <a:srgbClr val="42997E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08" name="Google Shape;40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4334" y="3058290"/>
            <a:ext cx="11938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88224" y="3114646"/>
            <a:ext cx="36830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0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Idea 1: temporal difference</a:t>
            </a:r>
            <a:endParaRPr b="1" sz="3200">
              <a:solidFill>
                <a:srgbClr val="306C8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416" name="Google Shape;41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0285" y="1105792"/>
            <a:ext cx="6623430" cy="497274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0"/>
          <p:cNvSpPr txBox="1"/>
          <p:nvPr/>
        </p:nvSpPr>
        <p:spPr>
          <a:xfrm>
            <a:off x="4020406" y="6090543"/>
            <a:ext cx="12346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Авторство</a:t>
            </a:r>
            <a:endParaRPr sz="1800">
              <a:solidFill>
                <a:srgbClr val="C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1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Idea 1: temporal difference</a:t>
            </a:r>
            <a:endParaRPr b="1" sz="3200">
              <a:solidFill>
                <a:srgbClr val="306C8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24" name="Google Shape;424;p31"/>
          <p:cNvSpPr/>
          <p:nvPr/>
        </p:nvSpPr>
        <p:spPr>
          <a:xfrm>
            <a:off x="828000" y="910800"/>
            <a:ext cx="7200384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Replace expectation with sampling</a:t>
            </a:r>
            <a:endParaRPr/>
          </a:p>
          <a:p>
            <a:pPr indent="-1905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1143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1143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425" name="Google Shape;42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1642441"/>
            <a:ext cx="8496944" cy="78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What we learned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828000" y="910800"/>
            <a:ext cx="7704440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2997E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V(s)</a:t>
            </a:r>
            <a:r>
              <a:rPr b="0" i="0" lang="en-US" sz="2400" u="none" cap="none" strike="noStrike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and </a:t>
            </a:r>
            <a:r>
              <a:rPr b="1" i="0" lang="en-US" sz="2400" u="none" cap="none" strike="noStrike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Q(s,a)</a:t>
            </a:r>
            <a:endParaRPr b="1" i="0" sz="2400" u="none" cap="none" strike="noStrike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1143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If we know V or Q → we have optimal policy</a:t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We can learn them with dynamic programming</a:t>
            </a:r>
            <a:endParaRPr/>
          </a:p>
          <a:p>
            <a:pPr indent="-1905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3821521"/>
            <a:ext cx="7153275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2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Idea 1: temporal difference</a:t>
            </a:r>
            <a:endParaRPr b="1" sz="3200">
              <a:solidFill>
                <a:srgbClr val="306C8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32" name="Google Shape;432;p32"/>
          <p:cNvSpPr/>
          <p:nvPr/>
        </p:nvSpPr>
        <p:spPr>
          <a:xfrm>
            <a:off x="828000" y="910800"/>
            <a:ext cx="7200384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Replace expectation with sampling</a:t>
            </a:r>
            <a:endParaRPr/>
          </a:p>
          <a:p>
            <a:pPr indent="-1905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1143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1143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Use moving average with just one sample!</a:t>
            </a:r>
            <a:endParaRPr/>
          </a:p>
        </p:txBody>
      </p:sp>
      <p:pic>
        <p:nvPicPr>
          <p:cNvPr id="433" name="Google Shape;43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985" y="3447679"/>
            <a:ext cx="8524999" cy="35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544" y="1642441"/>
            <a:ext cx="8496944" cy="78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3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MDP trajectory</a:t>
            </a:r>
            <a:endParaRPr/>
          </a:p>
        </p:txBody>
      </p:sp>
      <p:cxnSp>
        <p:nvCxnSpPr>
          <p:cNvPr id="440" name="Google Shape;440;p33"/>
          <p:cNvCxnSpPr/>
          <p:nvPr/>
        </p:nvCxnSpPr>
        <p:spPr>
          <a:xfrm flipH="1" rot="10800000">
            <a:off x="575086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52ADC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1" name="Google Shape;441;p33"/>
          <p:cNvCxnSpPr/>
          <p:nvPr/>
        </p:nvCxnSpPr>
        <p:spPr>
          <a:xfrm>
            <a:off x="202251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42" name="Google Shape;442;p33"/>
          <p:cNvSpPr/>
          <p:nvPr/>
        </p:nvSpPr>
        <p:spPr>
          <a:xfrm>
            <a:off x="1585078" y="162656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443" name="Google Shape;443;p33"/>
          <p:cNvCxnSpPr/>
          <p:nvPr/>
        </p:nvCxnSpPr>
        <p:spPr>
          <a:xfrm flipH="1" rot="10800000">
            <a:off x="3468781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52ADC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4" name="Google Shape;444;p33"/>
          <p:cNvCxnSpPr/>
          <p:nvPr/>
        </p:nvCxnSpPr>
        <p:spPr>
          <a:xfrm>
            <a:off x="4916213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45" name="Google Shape;445;p33"/>
          <p:cNvSpPr/>
          <p:nvPr/>
        </p:nvSpPr>
        <p:spPr>
          <a:xfrm>
            <a:off x="4478773" y="162656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46" name="Google Shape;446;p33"/>
          <p:cNvSpPr/>
          <p:nvPr/>
        </p:nvSpPr>
        <p:spPr>
          <a:xfrm>
            <a:off x="3031925" y="2159436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447" name="Google Shape;447;p33"/>
          <p:cNvCxnSpPr/>
          <p:nvPr/>
        </p:nvCxnSpPr>
        <p:spPr>
          <a:xfrm flipH="1" rot="10800000">
            <a:off x="6362475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52ADC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48" name="Google Shape;448;p33"/>
          <p:cNvSpPr/>
          <p:nvPr/>
        </p:nvSpPr>
        <p:spPr>
          <a:xfrm>
            <a:off x="5925620" y="2159436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449" name="Google Shape;449;p33"/>
          <p:cNvCxnSpPr/>
          <p:nvPr/>
        </p:nvCxnSpPr>
        <p:spPr>
          <a:xfrm>
            <a:off x="780990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50" name="Google Shape;450;p33"/>
          <p:cNvSpPr/>
          <p:nvPr/>
        </p:nvSpPr>
        <p:spPr>
          <a:xfrm>
            <a:off x="7372467" y="162656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51" name="Google Shape;451;p33"/>
          <p:cNvSpPr/>
          <p:nvPr/>
        </p:nvSpPr>
        <p:spPr>
          <a:xfrm>
            <a:off x="2556477" y="1340768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52" name="Google Shape;452;p33"/>
          <p:cNvSpPr/>
          <p:nvPr/>
        </p:nvSpPr>
        <p:spPr>
          <a:xfrm>
            <a:off x="3778138" y="1349546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53" name="Google Shape;453;p33"/>
          <p:cNvSpPr/>
          <p:nvPr/>
        </p:nvSpPr>
        <p:spPr>
          <a:xfrm>
            <a:off x="6689389" y="1345157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54" name="Google Shape;454;p33"/>
          <p:cNvSpPr/>
          <p:nvPr/>
        </p:nvSpPr>
        <p:spPr>
          <a:xfrm flipH="1" rot="10800000">
            <a:off x="5286432" y="2113145"/>
            <a:ext cx="259735" cy="781382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55" name="Google Shape;455;p33"/>
          <p:cNvSpPr txBox="1"/>
          <p:nvPr/>
        </p:nvSpPr>
        <p:spPr>
          <a:xfrm>
            <a:off x="1292030" y="121888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456" name="Google Shape;45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0619" y="1655770"/>
            <a:ext cx="2794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1693" y="2232917"/>
            <a:ext cx="3683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3"/>
          <p:cNvSpPr txBox="1"/>
          <p:nvPr/>
        </p:nvSpPr>
        <p:spPr>
          <a:xfrm>
            <a:off x="1682251" y="208426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459" name="Google Shape;45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0206" y="2176134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70307" y="2810394"/>
            <a:ext cx="2667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3"/>
          <p:cNvSpPr/>
          <p:nvPr/>
        </p:nvSpPr>
        <p:spPr>
          <a:xfrm>
            <a:off x="810423" y="3508524"/>
            <a:ext cx="4859595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Trajectory is a sequence of</a:t>
            </a:r>
            <a:endParaRPr/>
          </a:p>
          <a:p>
            <a:pPr indent="-342900" lvl="0" marL="720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states</a:t>
            </a:r>
            <a:endParaRPr/>
          </a:p>
          <a:p>
            <a:pPr indent="-342900" lvl="0" marL="720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actions</a:t>
            </a:r>
            <a:endParaRPr/>
          </a:p>
          <a:p>
            <a:pPr indent="-342900" lvl="0" marL="720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rewards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462" name="Google Shape;462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89494" y="4005064"/>
            <a:ext cx="393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79994" y="4447758"/>
            <a:ext cx="4064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68078" y="4890452"/>
            <a:ext cx="393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26556" y="1370064"/>
            <a:ext cx="139700" cy="1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38500" y="1228779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40268" y="1788607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179381" y="1944351"/>
            <a:ext cx="1397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415898" y="2231865"/>
            <a:ext cx="177800" cy="1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908005" y="1070331"/>
            <a:ext cx="1778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4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Q-learning</a:t>
            </a:r>
            <a:endParaRPr b="1" sz="3200">
              <a:solidFill>
                <a:srgbClr val="306C8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476" name="Google Shape;476;p34"/>
          <p:cNvCxnSpPr/>
          <p:nvPr/>
        </p:nvCxnSpPr>
        <p:spPr>
          <a:xfrm flipH="1" rot="10800000">
            <a:off x="575086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7" name="Google Shape;477;p34"/>
          <p:cNvCxnSpPr/>
          <p:nvPr/>
        </p:nvCxnSpPr>
        <p:spPr>
          <a:xfrm>
            <a:off x="202251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78" name="Google Shape;478;p34"/>
          <p:cNvSpPr/>
          <p:nvPr/>
        </p:nvSpPr>
        <p:spPr>
          <a:xfrm>
            <a:off x="1585078" y="1626565"/>
            <a:ext cx="434612" cy="434612"/>
          </a:xfrm>
          <a:prstGeom prst="ellipse">
            <a:avLst/>
          </a:prstGeom>
          <a:solidFill>
            <a:srgbClr val="42997E">
              <a:alpha val="14901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479" name="Google Shape;479;p34"/>
          <p:cNvCxnSpPr/>
          <p:nvPr/>
        </p:nvCxnSpPr>
        <p:spPr>
          <a:xfrm flipH="1" rot="10800000">
            <a:off x="3468781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0" name="Google Shape;480;p34"/>
          <p:cNvCxnSpPr/>
          <p:nvPr/>
        </p:nvCxnSpPr>
        <p:spPr>
          <a:xfrm>
            <a:off x="4916213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81" name="Google Shape;481;p34"/>
          <p:cNvSpPr/>
          <p:nvPr/>
        </p:nvSpPr>
        <p:spPr>
          <a:xfrm>
            <a:off x="4478773" y="162656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82" name="Google Shape;482;p34"/>
          <p:cNvSpPr/>
          <p:nvPr/>
        </p:nvSpPr>
        <p:spPr>
          <a:xfrm>
            <a:off x="3031925" y="2159436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483" name="Google Shape;483;p34"/>
          <p:cNvCxnSpPr/>
          <p:nvPr/>
        </p:nvCxnSpPr>
        <p:spPr>
          <a:xfrm flipH="1" rot="10800000">
            <a:off x="6362475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84" name="Google Shape;484;p34"/>
          <p:cNvSpPr/>
          <p:nvPr/>
        </p:nvSpPr>
        <p:spPr>
          <a:xfrm>
            <a:off x="5925620" y="2159436"/>
            <a:ext cx="434612" cy="434612"/>
          </a:xfrm>
          <a:prstGeom prst="ellipse">
            <a:avLst/>
          </a:prstGeom>
          <a:solidFill>
            <a:srgbClr val="42997E">
              <a:alpha val="14901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485" name="Google Shape;485;p34"/>
          <p:cNvCxnSpPr/>
          <p:nvPr/>
        </p:nvCxnSpPr>
        <p:spPr>
          <a:xfrm>
            <a:off x="780990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86" name="Google Shape;486;p34"/>
          <p:cNvSpPr/>
          <p:nvPr/>
        </p:nvSpPr>
        <p:spPr>
          <a:xfrm>
            <a:off x="7372467" y="1626565"/>
            <a:ext cx="434612" cy="434612"/>
          </a:xfrm>
          <a:prstGeom prst="ellipse">
            <a:avLst/>
          </a:prstGeom>
          <a:solidFill>
            <a:srgbClr val="42997E">
              <a:alpha val="14901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87" name="Google Shape;487;p34"/>
          <p:cNvSpPr/>
          <p:nvPr/>
        </p:nvSpPr>
        <p:spPr>
          <a:xfrm>
            <a:off x="2556477" y="1340768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88" name="Google Shape;488;p34"/>
          <p:cNvSpPr/>
          <p:nvPr/>
        </p:nvSpPr>
        <p:spPr>
          <a:xfrm>
            <a:off x="3778138" y="1349546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89" name="Google Shape;489;p34"/>
          <p:cNvSpPr/>
          <p:nvPr/>
        </p:nvSpPr>
        <p:spPr>
          <a:xfrm>
            <a:off x="6689389" y="1345157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90" name="Google Shape;490;p34"/>
          <p:cNvSpPr/>
          <p:nvPr/>
        </p:nvSpPr>
        <p:spPr>
          <a:xfrm flipH="1" rot="10800000">
            <a:off x="5286432" y="2113145"/>
            <a:ext cx="259735" cy="781382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91" name="Google Shape;491;p34"/>
          <p:cNvSpPr txBox="1"/>
          <p:nvPr/>
        </p:nvSpPr>
        <p:spPr>
          <a:xfrm>
            <a:off x="1292030" y="121888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492" name="Google Shape;49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116" y="1378992"/>
            <a:ext cx="1524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7568" y="1811988"/>
            <a:ext cx="3429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0619" y="1655770"/>
            <a:ext cx="2794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1693" y="2232917"/>
            <a:ext cx="3683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4"/>
          <p:cNvSpPr txBox="1"/>
          <p:nvPr/>
        </p:nvSpPr>
        <p:spPr>
          <a:xfrm>
            <a:off x="1682251" y="208426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497" name="Google Shape;497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24542" y="2240099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30206" y="2176134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70307" y="2810394"/>
            <a:ext cx="2667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4"/>
          <p:cNvSpPr/>
          <p:nvPr/>
        </p:nvSpPr>
        <p:spPr>
          <a:xfrm>
            <a:off x="810423" y="3508524"/>
            <a:ext cx="6369570" cy="1851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31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Initialize Q(s,a) with zeros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2385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Loop:</a:t>
            </a:r>
            <a:endParaRPr/>
          </a:p>
          <a:p>
            <a:pPr indent="-323850" lvl="1" marL="720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Sample                                   from env</a:t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23850" lvl="1" marL="8636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501" name="Google Shape;501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38500" y="1228779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79381" y="1944351"/>
            <a:ext cx="1397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908005" y="1070331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728800" y="4428000"/>
            <a:ext cx="19558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5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Q-learning</a:t>
            </a:r>
            <a:endParaRPr b="1" sz="3200">
              <a:solidFill>
                <a:srgbClr val="306C8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510" name="Google Shape;510;p35"/>
          <p:cNvCxnSpPr/>
          <p:nvPr/>
        </p:nvCxnSpPr>
        <p:spPr>
          <a:xfrm flipH="1" rot="10800000">
            <a:off x="575086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11" name="Google Shape;511;p35"/>
          <p:cNvCxnSpPr/>
          <p:nvPr/>
        </p:nvCxnSpPr>
        <p:spPr>
          <a:xfrm>
            <a:off x="202251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12" name="Google Shape;512;p35"/>
          <p:cNvSpPr/>
          <p:nvPr/>
        </p:nvSpPr>
        <p:spPr>
          <a:xfrm>
            <a:off x="1585078" y="1626565"/>
            <a:ext cx="434612" cy="434612"/>
          </a:xfrm>
          <a:prstGeom prst="ellipse">
            <a:avLst/>
          </a:prstGeom>
          <a:solidFill>
            <a:srgbClr val="42997E">
              <a:alpha val="14901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513" name="Google Shape;513;p35"/>
          <p:cNvCxnSpPr/>
          <p:nvPr/>
        </p:nvCxnSpPr>
        <p:spPr>
          <a:xfrm>
            <a:off x="4916213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14" name="Google Shape;514;p35"/>
          <p:cNvSpPr/>
          <p:nvPr/>
        </p:nvSpPr>
        <p:spPr>
          <a:xfrm>
            <a:off x="4478773" y="162656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15" name="Google Shape;515;p35"/>
          <p:cNvSpPr/>
          <p:nvPr/>
        </p:nvSpPr>
        <p:spPr>
          <a:xfrm>
            <a:off x="3031925" y="2159436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516" name="Google Shape;516;p35"/>
          <p:cNvCxnSpPr/>
          <p:nvPr/>
        </p:nvCxnSpPr>
        <p:spPr>
          <a:xfrm flipH="1" rot="10800000">
            <a:off x="6362475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17" name="Google Shape;517;p35"/>
          <p:cNvSpPr/>
          <p:nvPr/>
        </p:nvSpPr>
        <p:spPr>
          <a:xfrm>
            <a:off x="5925620" y="2159436"/>
            <a:ext cx="434612" cy="434612"/>
          </a:xfrm>
          <a:prstGeom prst="ellipse">
            <a:avLst/>
          </a:prstGeom>
          <a:solidFill>
            <a:srgbClr val="42997E">
              <a:alpha val="14901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518" name="Google Shape;518;p35"/>
          <p:cNvCxnSpPr/>
          <p:nvPr/>
        </p:nvCxnSpPr>
        <p:spPr>
          <a:xfrm>
            <a:off x="780990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19" name="Google Shape;519;p35"/>
          <p:cNvSpPr/>
          <p:nvPr/>
        </p:nvSpPr>
        <p:spPr>
          <a:xfrm>
            <a:off x="7372467" y="1626565"/>
            <a:ext cx="434612" cy="434612"/>
          </a:xfrm>
          <a:prstGeom prst="ellipse">
            <a:avLst/>
          </a:prstGeom>
          <a:solidFill>
            <a:srgbClr val="42997E">
              <a:alpha val="14901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20" name="Google Shape;520;p35"/>
          <p:cNvSpPr/>
          <p:nvPr/>
        </p:nvSpPr>
        <p:spPr>
          <a:xfrm>
            <a:off x="2556477" y="1340768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21" name="Google Shape;521;p35"/>
          <p:cNvSpPr/>
          <p:nvPr/>
        </p:nvSpPr>
        <p:spPr>
          <a:xfrm>
            <a:off x="3778138" y="1349546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22" name="Google Shape;522;p35"/>
          <p:cNvSpPr/>
          <p:nvPr/>
        </p:nvSpPr>
        <p:spPr>
          <a:xfrm>
            <a:off x="6689389" y="1345157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23" name="Google Shape;523;p35"/>
          <p:cNvSpPr/>
          <p:nvPr/>
        </p:nvSpPr>
        <p:spPr>
          <a:xfrm flipH="1" rot="10800000">
            <a:off x="5286432" y="2113145"/>
            <a:ext cx="259735" cy="781382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24" name="Google Shape;524;p35"/>
          <p:cNvSpPr txBox="1"/>
          <p:nvPr/>
        </p:nvSpPr>
        <p:spPr>
          <a:xfrm>
            <a:off x="1292030" y="121888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525" name="Google Shape;52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116" y="1378992"/>
            <a:ext cx="1524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1778" y="1959722"/>
            <a:ext cx="1524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5800" y="1290965"/>
            <a:ext cx="2540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7568" y="1811988"/>
            <a:ext cx="3429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90619" y="1655770"/>
            <a:ext cx="2794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11693" y="2232917"/>
            <a:ext cx="3683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5"/>
          <p:cNvSpPr txBox="1"/>
          <p:nvPr/>
        </p:nvSpPr>
        <p:spPr>
          <a:xfrm>
            <a:off x="1682251" y="208426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532" name="Google Shape;532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24542" y="2240099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30206" y="2176134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70307" y="2810394"/>
            <a:ext cx="2667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5"/>
          <p:cNvSpPr/>
          <p:nvPr/>
        </p:nvSpPr>
        <p:spPr>
          <a:xfrm>
            <a:off x="810423" y="3508524"/>
            <a:ext cx="6369570" cy="2349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31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Initialize Q(s,a) with zeros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2385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Loop:</a:t>
            </a:r>
            <a:endParaRPr/>
          </a:p>
          <a:p>
            <a:pPr indent="-323850" lvl="1" marL="720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Sample                                   from env</a:t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23850" lvl="1" marL="7200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Compute</a:t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23850" lvl="1" marL="8636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536" name="Google Shape;536;p3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990319" y="4876276"/>
            <a:ext cx="5080000" cy="43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7" name="Google Shape;537;p35"/>
          <p:cNvCxnSpPr/>
          <p:nvPr/>
        </p:nvCxnSpPr>
        <p:spPr>
          <a:xfrm flipH="1" rot="10800000">
            <a:off x="4894772" y="959425"/>
            <a:ext cx="1330782" cy="689675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dash"/>
            <a:miter lim="400000"/>
            <a:headEnd len="sm" w="sm" type="none"/>
            <a:tailEnd len="med" w="med" type="triangle"/>
          </a:ln>
        </p:spPr>
      </p:cxnSp>
      <p:cxnSp>
        <p:nvCxnSpPr>
          <p:cNvPr id="538" name="Google Shape;538;p35"/>
          <p:cNvCxnSpPr/>
          <p:nvPr/>
        </p:nvCxnSpPr>
        <p:spPr>
          <a:xfrm flipH="1" rot="10800000">
            <a:off x="3468781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39" name="Google Shape;539;p35"/>
          <p:cNvCxnSpPr/>
          <p:nvPr/>
        </p:nvCxnSpPr>
        <p:spPr>
          <a:xfrm>
            <a:off x="4937008" y="1873902"/>
            <a:ext cx="1278780" cy="626047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dash"/>
            <a:miter lim="400000"/>
            <a:headEnd len="sm" w="sm" type="none"/>
            <a:tailEnd len="med" w="med" type="triangle"/>
          </a:ln>
        </p:spPr>
      </p:cxnSp>
      <p:cxnSp>
        <p:nvCxnSpPr>
          <p:cNvPr id="540" name="Google Shape;540;p35"/>
          <p:cNvCxnSpPr/>
          <p:nvPr/>
        </p:nvCxnSpPr>
        <p:spPr>
          <a:xfrm flipH="1" rot="10800000">
            <a:off x="4944405" y="1737545"/>
            <a:ext cx="1281150" cy="51430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dash"/>
            <a:miter lim="400000"/>
            <a:headEnd len="sm" w="sm" type="none"/>
            <a:tailEnd len="med" w="med" type="triangle"/>
          </a:ln>
        </p:spPr>
      </p:cxnSp>
      <p:pic>
        <p:nvPicPr>
          <p:cNvPr id="541" name="Google Shape;541;p3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60232" y="774891"/>
            <a:ext cx="1282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380520" y="1520188"/>
            <a:ext cx="1282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380520" y="2315095"/>
            <a:ext cx="12827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5"/>
          <p:cNvSpPr/>
          <p:nvPr/>
        </p:nvSpPr>
        <p:spPr>
          <a:xfrm>
            <a:off x="4977225" y="2779606"/>
            <a:ext cx="147422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possible </a:t>
            </a:r>
            <a:b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actions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545" name="Google Shape;545;p3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908005" y="1070331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728800" y="4428000"/>
            <a:ext cx="19558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6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Q-learning</a:t>
            </a:r>
            <a:endParaRPr b="1" sz="3200">
              <a:solidFill>
                <a:srgbClr val="306C8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552" name="Google Shape;552;p36"/>
          <p:cNvCxnSpPr/>
          <p:nvPr/>
        </p:nvCxnSpPr>
        <p:spPr>
          <a:xfrm flipH="1" rot="10800000">
            <a:off x="575086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53" name="Google Shape;553;p36"/>
          <p:cNvCxnSpPr/>
          <p:nvPr/>
        </p:nvCxnSpPr>
        <p:spPr>
          <a:xfrm>
            <a:off x="202251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4" name="Google Shape;554;p36"/>
          <p:cNvSpPr/>
          <p:nvPr/>
        </p:nvSpPr>
        <p:spPr>
          <a:xfrm>
            <a:off x="1585078" y="1626565"/>
            <a:ext cx="434612" cy="434612"/>
          </a:xfrm>
          <a:prstGeom prst="ellipse">
            <a:avLst/>
          </a:prstGeom>
          <a:solidFill>
            <a:srgbClr val="42997E">
              <a:alpha val="14901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555" name="Google Shape;555;p36"/>
          <p:cNvCxnSpPr/>
          <p:nvPr/>
        </p:nvCxnSpPr>
        <p:spPr>
          <a:xfrm>
            <a:off x="4916213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6" name="Google Shape;556;p36"/>
          <p:cNvSpPr/>
          <p:nvPr/>
        </p:nvSpPr>
        <p:spPr>
          <a:xfrm>
            <a:off x="4478773" y="162656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57" name="Google Shape;557;p36"/>
          <p:cNvSpPr/>
          <p:nvPr/>
        </p:nvSpPr>
        <p:spPr>
          <a:xfrm>
            <a:off x="3031925" y="2159436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558" name="Google Shape;558;p36"/>
          <p:cNvCxnSpPr/>
          <p:nvPr/>
        </p:nvCxnSpPr>
        <p:spPr>
          <a:xfrm flipH="1" rot="10800000">
            <a:off x="6362475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9" name="Google Shape;559;p36"/>
          <p:cNvSpPr/>
          <p:nvPr/>
        </p:nvSpPr>
        <p:spPr>
          <a:xfrm>
            <a:off x="5925620" y="2159436"/>
            <a:ext cx="434612" cy="434612"/>
          </a:xfrm>
          <a:prstGeom prst="ellipse">
            <a:avLst/>
          </a:prstGeom>
          <a:solidFill>
            <a:srgbClr val="42997E">
              <a:alpha val="14901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560" name="Google Shape;560;p36"/>
          <p:cNvCxnSpPr/>
          <p:nvPr/>
        </p:nvCxnSpPr>
        <p:spPr>
          <a:xfrm>
            <a:off x="780990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61" name="Google Shape;561;p36"/>
          <p:cNvSpPr/>
          <p:nvPr/>
        </p:nvSpPr>
        <p:spPr>
          <a:xfrm>
            <a:off x="7372467" y="1626565"/>
            <a:ext cx="434612" cy="434612"/>
          </a:xfrm>
          <a:prstGeom prst="ellipse">
            <a:avLst/>
          </a:prstGeom>
          <a:solidFill>
            <a:srgbClr val="42997E">
              <a:alpha val="14901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62" name="Google Shape;562;p36"/>
          <p:cNvSpPr/>
          <p:nvPr/>
        </p:nvSpPr>
        <p:spPr>
          <a:xfrm>
            <a:off x="2556477" y="1340768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63" name="Google Shape;563;p36"/>
          <p:cNvSpPr/>
          <p:nvPr/>
        </p:nvSpPr>
        <p:spPr>
          <a:xfrm>
            <a:off x="3778138" y="1349546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64" name="Google Shape;564;p36"/>
          <p:cNvSpPr/>
          <p:nvPr/>
        </p:nvSpPr>
        <p:spPr>
          <a:xfrm>
            <a:off x="6689389" y="1345157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65" name="Google Shape;565;p36"/>
          <p:cNvSpPr/>
          <p:nvPr/>
        </p:nvSpPr>
        <p:spPr>
          <a:xfrm flipH="1" rot="10800000">
            <a:off x="5286432" y="2113145"/>
            <a:ext cx="259735" cy="781382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66" name="Google Shape;566;p36"/>
          <p:cNvSpPr txBox="1"/>
          <p:nvPr/>
        </p:nvSpPr>
        <p:spPr>
          <a:xfrm>
            <a:off x="1292030" y="121888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567" name="Google Shape;56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116" y="1378992"/>
            <a:ext cx="1524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1778" y="1959722"/>
            <a:ext cx="1524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5800" y="1290965"/>
            <a:ext cx="2540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7568" y="1811988"/>
            <a:ext cx="3429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90619" y="1655770"/>
            <a:ext cx="2794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11693" y="2232917"/>
            <a:ext cx="3683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36"/>
          <p:cNvSpPr txBox="1"/>
          <p:nvPr/>
        </p:nvSpPr>
        <p:spPr>
          <a:xfrm>
            <a:off x="1682251" y="208426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574" name="Google Shape;574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24542" y="2240099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30206" y="2176134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70307" y="2810394"/>
            <a:ext cx="2667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36"/>
          <p:cNvSpPr/>
          <p:nvPr/>
        </p:nvSpPr>
        <p:spPr>
          <a:xfrm>
            <a:off x="810423" y="3508524"/>
            <a:ext cx="6369570" cy="2846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31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Initialize Q(s,a) with zeros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2385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Loop:</a:t>
            </a:r>
            <a:endParaRPr/>
          </a:p>
          <a:p>
            <a:pPr indent="-323850" lvl="1" marL="720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Sample                                   from env</a:t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23850" lvl="1" marL="7200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Compute</a:t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23850" lvl="1" marL="7200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Update</a:t>
            </a:r>
            <a:endParaRPr/>
          </a:p>
          <a:p>
            <a:pPr indent="-323850" lvl="1" marL="8636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578" name="Google Shape;578;p3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990319" y="4876276"/>
            <a:ext cx="50800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707583" y="5357501"/>
            <a:ext cx="5740400" cy="43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0" name="Google Shape;580;p36"/>
          <p:cNvCxnSpPr/>
          <p:nvPr/>
        </p:nvCxnSpPr>
        <p:spPr>
          <a:xfrm flipH="1" rot="10800000">
            <a:off x="4894772" y="959425"/>
            <a:ext cx="1330782" cy="689675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dash"/>
            <a:miter lim="400000"/>
            <a:headEnd len="sm" w="sm" type="none"/>
            <a:tailEnd len="med" w="med" type="triangle"/>
          </a:ln>
        </p:spPr>
      </p:cxnSp>
      <p:cxnSp>
        <p:nvCxnSpPr>
          <p:cNvPr id="581" name="Google Shape;581;p36"/>
          <p:cNvCxnSpPr/>
          <p:nvPr/>
        </p:nvCxnSpPr>
        <p:spPr>
          <a:xfrm flipH="1" rot="10800000">
            <a:off x="3468781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82" name="Google Shape;582;p36"/>
          <p:cNvCxnSpPr/>
          <p:nvPr/>
        </p:nvCxnSpPr>
        <p:spPr>
          <a:xfrm>
            <a:off x="4937008" y="1873902"/>
            <a:ext cx="1278780" cy="626047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dash"/>
            <a:miter lim="400000"/>
            <a:headEnd len="sm" w="sm" type="none"/>
            <a:tailEnd len="med" w="med" type="triangle"/>
          </a:ln>
        </p:spPr>
      </p:cxnSp>
      <p:cxnSp>
        <p:nvCxnSpPr>
          <p:cNvPr id="583" name="Google Shape;583;p36"/>
          <p:cNvCxnSpPr/>
          <p:nvPr/>
        </p:nvCxnSpPr>
        <p:spPr>
          <a:xfrm flipH="1" rot="10800000">
            <a:off x="4944405" y="1737545"/>
            <a:ext cx="1281150" cy="51430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dash"/>
            <a:miter lim="400000"/>
            <a:headEnd len="sm" w="sm" type="none"/>
            <a:tailEnd len="med" w="med" type="triangle"/>
          </a:ln>
        </p:spPr>
      </p:cxnSp>
      <p:pic>
        <p:nvPicPr>
          <p:cNvPr id="584" name="Google Shape;584;p3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360232" y="774891"/>
            <a:ext cx="1282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380520" y="1520188"/>
            <a:ext cx="1282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380520" y="2315095"/>
            <a:ext cx="12827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36"/>
          <p:cNvSpPr/>
          <p:nvPr/>
        </p:nvSpPr>
        <p:spPr>
          <a:xfrm>
            <a:off x="4977225" y="2779606"/>
            <a:ext cx="147422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possible </a:t>
            </a:r>
            <a:b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actions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588" name="Google Shape;588;p3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908005" y="1070331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728800" y="4428000"/>
            <a:ext cx="19558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7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Recap</a:t>
            </a:r>
            <a:endParaRPr b="1" i="0" sz="3200" u="none" cap="none" strike="noStrike">
              <a:solidFill>
                <a:srgbClr val="306C8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aphicFrame>
        <p:nvGraphicFramePr>
          <p:cNvPr id="595" name="Google Shape;595;p37"/>
          <p:cNvGraphicFramePr/>
          <p:nvPr/>
        </p:nvGraphicFramePr>
        <p:xfrm>
          <a:off x="539552" y="9080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{CDCFB243-D6CD-458C-B22D-0C0B6F8B45A4}</a:tableStyleId>
              </a:tblPr>
              <a:tblGrid>
                <a:gridCol w="4140450"/>
                <a:gridCol w="4140450"/>
              </a:tblGrid>
              <a:tr h="695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997E"/>
                        </a:buClr>
                        <a:buSzPts val="1080"/>
                        <a:buFont typeface="Noto Sans Symbols"/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42997E"/>
                          </a:solidFill>
                        </a:rPr>
                        <a:t>Monte-carlo</a:t>
                      </a:r>
                      <a:endParaRPr b="1" sz="2400" u="none" cap="none" strike="noStrike">
                        <a:solidFill>
                          <a:srgbClr val="42997E"/>
                        </a:solidFill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997E"/>
                        </a:buClr>
                        <a:buSzPts val="1080"/>
                        <a:buFont typeface="Noto Sans Symbols"/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42997E"/>
                          </a:solidFill>
                        </a:rPr>
                        <a:t>Temporal Difference</a:t>
                      </a:r>
                      <a:endParaRPr b="1" sz="2400" u="none" cap="none" strike="noStrike">
                        <a:solidFill>
                          <a:srgbClr val="42997E"/>
                        </a:solidFill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5450">
                <a:tc>
                  <a:txBody>
                    <a:bodyPr>
                      <a:noAutofit/>
                    </a:bodyPr>
                    <a:lstStyle/>
                    <a:p>
                      <a:pPr indent="0" lvl="0" marL="25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Noto Sans Symbols"/>
                        <a:buNone/>
                      </a:pPr>
                      <a:r>
                        <a:rPr lang="en-US" sz="2400" u="none" cap="none" strike="noStrike"/>
                        <a:t>Averages Q over sampled paths</a:t>
                      </a:r>
                      <a:endParaRPr sz="24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25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Noto Sans Symbols"/>
                        <a:buNone/>
                      </a:pPr>
                      <a:r>
                        <a:rPr lang="en-US" sz="2400" u="none" cap="none" strike="noStrike"/>
                        <a:t>Uses recurrent formula for Q</a:t>
                      </a:r>
                      <a:endParaRPr sz="2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96" name="Google Shape;596;p37"/>
          <p:cNvGrpSpPr/>
          <p:nvPr/>
        </p:nvGrpSpPr>
        <p:grpSpPr>
          <a:xfrm>
            <a:off x="5004048" y="2996952"/>
            <a:ext cx="3522207" cy="1461120"/>
            <a:chOff x="2663565" y="3184940"/>
            <a:chExt cx="4631295" cy="1921204"/>
          </a:xfrm>
        </p:grpSpPr>
        <p:sp>
          <p:nvSpPr>
            <p:cNvPr id="597" name="Google Shape;597;p37"/>
            <p:cNvSpPr/>
            <p:nvPr/>
          </p:nvSpPr>
          <p:spPr>
            <a:xfrm>
              <a:off x="4110413" y="4036614"/>
              <a:ext cx="434612" cy="434612"/>
            </a:xfrm>
            <a:prstGeom prst="ellipse">
              <a:avLst/>
            </a:prstGeom>
            <a:solidFill>
              <a:srgbClr val="42997E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2663565" y="4569485"/>
              <a:ext cx="434612" cy="434612"/>
            </a:xfrm>
            <a:prstGeom prst="ellipse">
              <a:avLst/>
            </a:prstGeom>
            <a:solidFill>
              <a:srgbClr val="42997E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3409778" y="3759595"/>
              <a:ext cx="259735" cy="781383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118966" y="80455"/>
                  </a:lnTo>
                  <a:lnTo>
                    <a:pt x="2766" y="79683"/>
                  </a:lnTo>
                  <a:lnTo>
                    <a:pt x="120000" y="40711"/>
                  </a:lnTo>
                  <a:lnTo>
                    <a:pt x="9172" y="40711"/>
                  </a:lnTo>
                  <a:lnTo>
                    <a:pt x="116200" y="0"/>
                  </a:lnTo>
                </a:path>
              </a:pathLst>
            </a:custGeom>
            <a:noFill/>
            <a:ln cap="flat" cmpd="sng" w="25400">
              <a:solidFill>
                <a:srgbClr val="C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pic>
          <p:nvPicPr>
            <p:cNvPr id="600" name="Google Shape;600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93418" y="4321126"/>
              <a:ext cx="152400" cy="17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57440" y="3658351"/>
              <a:ext cx="2540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61846" y="4586183"/>
              <a:ext cx="177800" cy="17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545512" y="3308009"/>
              <a:ext cx="266700" cy="317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04" name="Google Shape;604;p37"/>
            <p:cNvCxnSpPr/>
            <p:nvPr/>
          </p:nvCxnSpPr>
          <p:spPr>
            <a:xfrm flipH="1" rot="10800000">
              <a:off x="4526412" y="3369474"/>
              <a:ext cx="1330782" cy="689675"/>
            </a:xfrm>
            <a:prstGeom prst="straightConnector1">
              <a:avLst/>
            </a:prstGeom>
            <a:noFill/>
            <a:ln cap="flat" cmpd="sng" w="25400">
              <a:solidFill>
                <a:srgbClr val="306C8D"/>
              </a:solidFill>
              <a:prstDash val="dash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605" name="Google Shape;605;p37"/>
            <p:cNvCxnSpPr/>
            <p:nvPr/>
          </p:nvCxnSpPr>
          <p:spPr>
            <a:xfrm flipH="1" rot="10800000">
              <a:off x="3100421" y="4277359"/>
              <a:ext cx="1011788" cy="524357"/>
            </a:xfrm>
            <a:prstGeom prst="straightConnector1">
              <a:avLst/>
            </a:prstGeom>
            <a:noFill/>
            <a:ln cap="flat" cmpd="sng" w="25400">
              <a:solidFill>
                <a:srgbClr val="306C8D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606" name="Google Shape;606;p37"/>
            <p:cNvCxnSpPr/>
            <p:nvPr/>
          </p:nvCxnSpPr>
          <p:spPr>
            <a:xfrm>
              <a:off x="4568648" y="4283951"/>
              <a:ext cx="1278780" cy="626047"/>
            </a:xfrm>
            <a:prstGeom prst="straightConnector1">
              <a:avLst/>
            </a:prstGeom>
            <a:noFill/>
            <a:ln cap="flat" cmpd="sng" w="25400">
              <a:solidFill>
                <a:srgbClr val="306C8D"/>
              </a:solidFill>
              <a:prstDash val="dash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607" name="Google Shape;607;p37"/>
            <p:cNvCxnSpPr/>
            <p:nvPr/>
          </p:nvCxnSpPr>
          <p:spPr>
            <a:xfrm flipH="1" rot="10800000">
              <a:off x="4576045" y="4147594"/>
              <a:ext cx="1281150" cy="51430"/>
            </a:xfrm>
            <a:prstGeom prst="straightConnector1">
              <a:avLst/>
            </a:prstGeom>
            <a:noFill/>
            <a:ln cap="flat" cmpd="sng" w="25400">
              <a:solidFill>
                <a:srgbClr val="306C8D"/>
              </a:solidFill>
              <a:prstDash val="dash"/>
              <a:miter lim="400000"/>
              <a:headEnd len="sm" w="sm" type="none"/>
              <a:tailEnd len="med" w="med" type="triangle"/>
            </a:ln>
          </p:spPr>
        </p:cxnSp>
        <p:pic>
          <p:nvPicPr>
            <p:cNvPr id="608" name="Google Shape;608;p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91872" y="3184940"/>
              <a:ext cx="12827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012160" y="3930237"/>
              <a:ext cx="12827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3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012160" y="4725144"/>
              <a:ext cx="1282700" cy="381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1" name="Google Shape;611;p37"/>
          <p:cNvGrpSpPr/>
          <p:nvPr/>
        </p:nvGrpSpPr>
        <p:grpSpPr>
          <a:xfrm>
            <a:off x="663390" y="2854059"/>
            <a:ext cx="4074613" cy="1828255"/>
            <a:chOff x="663390" y="2970879"/>
            <a:chExt cx="4132722" cy="1854328"/>
          </a:xfrm>
        </p:grpSpPr>
        <p:cxnSp>
          <p:nvCxnSpPr>
            <p:cNvPr id="612" name="Google Shape;612;p37"/>
            <p:cNvCxnSpPr/>
            <p:nvPr/>
          </p:nvCxnSpPr>
          <p:spPr>
            <a:xfrm flipH="1" rot="10800000">
              <a:off x="881664" y="3907104"/>
              <a:ext cx="507068" cy="262787"/>
            </a:xfrm>
            <a:prstGeom prst="straightConnector1">
              <a:avLst/>
            </a:prstGeom>
            <a:noFill/>
            <a:ln cap="flat" cmpd="sng" w="25400">
              <a:solidFill>
                <a:srgbClr val="52ADC8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613" name="Google Shape;613;p37"/>
            <p:cNvCxnSpPr/>
            <p:nvPr/>
          </p:nvCxnSpPr>
          <p:spPr>
            <a:xfrm>
              <a:off x="1607059" y="3913353"/>
              <a:ext cx="506454" cy="258114"/>
            </a:xfrm>
            <a:prstGeom prst="straightConnector1">
              <a:avLst/>
            </a:prstGeom>
            <a:noFill/>
            <a:ln cap="flat" cmpd="sng" w="25400">
              <a:solidFill>
                <a:srgbClr val="52ADC8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614" name="Google Shape;614;p37"/>
            <p:cNvSpPr/>
            <p:nvPr/>
          </p:nvSpPr>
          <p:spPr>
            <a:xfrm>
              <a:off x="1387832" y="3786452"/>
              <a:ext cx="217810" cy="217810"/>
            </a:xfrm>
            <a:prstGeom prst="ellipse">
              <a:avLst/>
            </a:prstGeom>
            <a:solidFill>
              <a:srgbClr val="42997E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cxnSp>
          <p:nvCxnSpPr>
            <p:cNvPr id="615" name="Google Shape;615;p37"/>
            <p:cNvCxnSpPr/>
            <p:nvPr/>
          </p:nvCxnSpPr>
          <p:spPr>
            <a:xfrm flipH="1" rot="10800000">
              <a:off x="2331868" y="3907104"/>
              <a:ext cx="507068" cy="262787"/>
            </a:xfrm>
            <a:prstGeom prst="straightConnector1">
              <a:avLst/>
            </a:prstGeom>
            <a:noFill/>
            <a:ln cap="flat" cmpd="sng" w="25400">
              <a:solidFill>
                <a:srgbClr val="52ADC8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616" name="Google Shape;616;p37"/>
            <p:cNvCxnSpPr/>
            <p:nvPr/>
          </p:nvCxnSpPr>
          <p:spPr>
            <a:xfrm>
              <a:off x="3057264" y="3913353"/>
              <a:ext cx="506454" cy="258114"/>
            </a:xfrm>
            <a:prstGeom prst="straightConnector1">
              <a:avLst/>
            </a:prstGeom>
            <a:noFill/>
            <a:ln cap="flat" cmpd="sng" w="25400">
              <a:solidFill>
                <a:srgbClr val="52ADC8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617" name="Google Shape;617;p37"/>
            <p:cNvSpPr/>
            <p:nvPr/>
          </p:nvSpPr>
          <p:spPr>
            <a:xfrm>
              <a:off x="2838036" y="3786452"/>
              <a:ext cx="217810" cy="217810"/>
            </a:xfrm>
            <a:prstGeom prst="ellipse">
              <a:avLst/>
            </a:prstGeom>
            <a:solidFill>
              <a:srgbClr val="42997E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2112934" y="4053506"/>
              <a:ext cx="217810" cy="217810"/>
            </a:xfrm>
            <a:prstGeom prst="ellipse">
              <a:avLst/>
            </a:prstGeom>
            <a:solidFill>
              <a:srgbClr val="42997E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cxnSp>
          <p:nvCxnSpPr>
            <p:cNvPr id="619" name="Google Shape;619;p37"/>
            <p:cNvCxnSpPr/>
            <p:nvPr/>
          </p:nvCxnSpPr>
          <p:spPr>
            <a:xfrm flipH="1" rot="10800000">
              <a:off x="3782073" y="3907104"/>
              <a:ext cx="507068" cy="262787"/>
            </a:xfrm>
            <a:prstGeom prst="straightConnector1">
              <a:avLst/>
            </a:prstGeom>
            <a:noFill/>
            <a:ln cap="flat" cmpd="sng" w="25400">
              <a:solidFill>
                <a:srgbClr val="52ADC8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620" name="Google Shape;620;p37"/>
            <p:cNvSpPr/>
            <p:nvPr/>
          </p:nvSpPr>
          <p:spPr>
            <a:xfrm>
              <a:off x="3563138" y="4053506"/>
              <a:ext cx="217810" cy="217810"/>
            </a:xfrm>
            <a:prstGeom prst="ellipse">
              <a:avLst/>
            </a:prstGeom>
            <a:solidFill>
              <a:srgbClr val="42997E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cxnSp>
          <p:nvCxnSpPr>
            <p:cNvPr id="621" name="Google Shape;621;p37"/>
            <p:cNvCxnSpPr/>
            <p:nvPr/>
          </p:nvCxnSpPr>
          <p:spPr>
            <a:xfrm>
              <a:off x="881971" y="4193987"/>
              <a:ext cx="506454" cy="258114"/>
            </a:xfrm>
            <a:prstGeom prst="straightConnector1">
              <a:avLst/>
            </a:prstGeom>
            <a:noFill/>
            <a:ln cap="flat" cmpd="sng" w="25400">
              <a:solidFill>
                <a:srgbClr val="A5A5A5"/>
              </a:solidFill>
              <a:prstDash val="dash"/>
              <a:miter lim="400000"/>
              <a:headEnd len="sm" w="sm" type="none"/>
              <a:tailEnd len="med" w="med" type="triangle"/>
            </a:ln>
          </p:spPr>
        </p:cxnSp>
        <p:sp>
          <p:nvSpPr>
            <p:cNvPr id="622" name="Google Shape;622;p37"/>
            <p:cNvSpPr/>
            <p:nvPr/>
          </p:nvSpPr>
          <p:spPr>
            <a:xfrm>
              <a:off x="4288240" y="3786452"/>
              <a:ext cx="217810" cy="217810"/>
            </a:xfrm>
            <a:prstGeom prst="ellipse">
              <a:avLst/>
            </a:prstGeom>
            <a:solidFill>
              <a:srgbClr val="42997E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3945909" y="3645421"/>
              <a:ext cx="130169" cy="391598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118966" y="80455"/>
                  </a:lnTo>
                  <a:lnTo>
                    <a:pt x="2766" y="79683"/>
                  </a:lnTo>
                  <a:lnTo>
                    <a:pt x="120000" y="40711"/>
                  </a:lnTo>
                  <a:lnTo>
                    <a:pt x="9172" y="40711"/>
                  </a:lnTo>
                  <a:lnTo>
                    <a:pt x="116200" y="0"/>
                  </a:lnTo>
                </a:path>
              </a:pathLst>
            </a:custGeom>
            <a:noFill/>
            <a:ln cap="flat" cmpd="sng" w="22225">
              <a:solidFill>
                <a:srgbClr val="C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663390" y="4060257"/>
              <a:ext cx="217810" cy="217810"/>
            </a:xfrm>
            <a:prstGeom prst="ellipse">
              <a:avLst/>
            </a:prstGeom>
            <a:solidFill>
              <a:srgbClr val="42997E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cxnSp>
          <p:nvCxnSpPr>
            <p:cNvPr id="625" name="Google Shape;625;p37"/>
            <p:cNvCxnSpPr/>
            <p:nvPr/>
          </p:nvCxnSpPr>
          <p:spPr>
            <a:xfrm>
              <a:off x="1403677" y="4465855"/>
              <a:ext cx="397169" cy="118861"/>
            </a:xfrm>
            <a:prstGeom prst="straightConnector1">
              <a:avLst/>
            </a:prstGeom>
            <a:noFill/>
            <a:ln cap="flat" cmpd="sng" w="25400">
              <a:solidFill>
                <a:srgbClr val="A5A5A5"/>
              </a:solidFill>
              <a:prstDash val="dash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626" name="Google Shape;626;p37"/>
            <p:cNvCxnSpPr/>
            <p:nvPr/>
          </p:nvCxnSpPr>
          <p:spPr>
            <a:xfrm flipH="1" rot="10800000">
              <a:off x="1403677" y="4239106"/>
              <a:ext cx="435571" cy="212127"/>
            </a:xfrm>
            <a:prstGeom prst="straightConnector1">
              <a:avLst/>
            </a:prstGeom>
            <a:noFill/>
            <a:ln cap="flat" cmpd="sng" w="25400">
              <a:solidFill>
                <a:srgbClr val="A5A5A5"/>
              </a:solidFill>
              <a:prstDash val="dash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627" name="Google Shape;627;p37"/>
            <p:cNvCxnSpPr/>
            <p:nvPr/>
          </p:nvCxnSpPr>
          <p:spPr>
            <a:xfrm>
              <a:off x="1792290" y="4589392"/>
              <a:ext cx="397170" cy="235815"/>
            </a:xfrm>
            <a:prstGeom prst="straightConnector1">
              <a:avLst/>
            </a:prstGeom>
            <a:noFill/>
            <a:ln cap="flat" cmpd="sng" w="25400">
              <a:solidFill>
                <a:srgbClr val="A5A5A5"/>
              </a:solidFill>
              <a:prstDash val="dash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628" name="Google Shape;628;p37"/>
            <p:cNvCxnSpPr/>
            <p:nvPr/>
          </p:nvCxnSpPr>
          <p:spPr>
            <a:xfrm flipH="1" rot="10800000">
              <a:off x="1792291" y="4398216"/>
              <a:ext cx="397169" cy="176554"/>
            </a:xfrm>
            <a:prstGeom prst="straightConnector1">
              <a:avLst/>
            </a:prstGeom>
            <a:noFill/>
            <a:ln cap="flat" cmpd="sng" w="25400">
              <a:solidFill>
                <a:srgbClr val="A5A5A5"/>
              </a:solidFill>
              <a:prstDash val="dash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629" name="Google Shape;629;p37"/>
            <p:cNvCxnSpPr/>
            <p:nvPr/>
          </p:nvCxnSpPr>
          <p:spPr>
            <a:xfrm flipH="1" rot="10800000">
              <a:off x="1592090" y="3560230"/>
              <a:ext cx="506454" cy="256193"/>
            </a:xfrm>
            <a:prstGeom prst="straightConnector1">
              <a:avLst/>
            </a:prstGeom>
            <a:noFill/>
            <a:ln cap="flat" cmpd="sng" w="25400">
              <a:solidFill>
                <a:srgbClr val="A5A5A5"/>
              </a:solidFill>
              <a:prstDash val="dash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630" name="Google Shape;630;p37"/>
            <p:cNvCxnSpPr/>
            <p:nvPr/>
          </p:nvCxnSpPr>
          <p:spPr>
            <a:xfrm flipH="1" rot="10800000">
              <a:off x="2269321" y="3645421"/>
              <a:ext cx="335391" cy="396988"/>
            </a:xfrm>
            <a:prstGeom prst="straightConnector1">
              <a:avLst/>
            </a:prstGeom>
            <a:noFill/>
            <a:ln cap="flat" cmpd="sng" w="25400">
              <a:solidFill>
                <a:srgbClr val="A5A5A5"/>
              </a:solidFill>
              <a:prstDash val="dash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631" name="Google Shape;631;p37"/>
            <p:cNvCxnSpPr/>
            <p:nvPr/>
          </p:nvCxnSpPr>
          <p:spPr>
            <a:xfrm>
              <a:off x="2330164" y="4245743"/>
              <a:ext cx="506454" cy="258114"/>
            </a:xfrm>
            <a:prstGeom prst="straightConnector1">
              <a:avLst/>
            </a:prstGeom>
            <a:noFill/>
            <a:ln cap="flat" cmpd="sng" w="25400">
              <a:solidFill>
                <a:srgbClr val="A5A5A5"/>
              </a:solidFill>
              <a:prstDash val="dash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632" name="Google Shape;632;p37"/>
            <p:cNvCxnSpPr/>
            <p:nvPr/>
          </p:nvCxnSpPr>
          <p:spPr>
            <a:xfrm>
              <a:off x="3765409" y="4245743"/>
              <a:ext cx="506454" cy="258114"/>
            </a:xfrm>
            <a:prstGeom prst="straightConnector1">
              <a:avLst/>
            </a:prstGeom>
            <a:noFill/>
            <a:ln cap="flat" cmpd="sng" w="25400">
              <a:solidFill>
                <a:srgbClr val="A5A5A5"/>
              </a:solidFill>
              <a:prstDash val="dash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633" name="Google Shape;633;p37"/>
            <p:cNvCxnSpPr/>
            <p:nvPr/>
          </p:nvCxnSpPr>
          <p:spPr>
            <a:xfrm flipH="1" rot="10800000">
              <a:off x="3055846" y="3560230"/>
              <a:ext cx="506454" cy="256193"/>
            </a:xfrm>
            <a:prstGeom prst="straightConnector1">
              <a:avLst/>
            </a:prstGeom>
            <a:noFill/>
            <a:ln cap="flat" cmpd="sng" w="25400">
              <a:solidFill>
                <a:srgbClr val="A5A5A5"/>
              </a:solidFill>
              <a:prstDash val="dash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634" name="Google Shape;634;p37"/>
            <p:cNvCxnSpPr/>
            <p:nvPr/>
          </p:nvCxnSpPr>
          <p:spPr>
            <a:xfrm flipH="1" rot="10800000">
              <a:off x="3055846" y="3372391"/>
              <a:ext cx="317125" cy="414060"/>
            </a:xfrm>
            <a:prstGeom prst="straightConnector1">
              <a:avLst/>
            </a:prstGeom>
            <a:noFill/>
            <a:ln cap="flat" cmpd="sng" w="25400">
              <a:solidFill>
                <a:srgbClr val="A5A5A5"/>
              </a:solidFill>
              <a:prstDash val="dash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635" name="Google Shape;635;p37"/>
            <p:cNvCxnSpPr/>
            <p:nvPr/>
          </p:nvCxnSpPr>
          <p:spPr>
            <a:xfrm flipH="1" rot="10800000">
              <a:off x="3378978" y="2970879"/>
              <a:ext cx="45808" cy="390218"/>
            </a:xfrm>
            <a:prstGeom prst="straightConnector1">
              <a:avLst/>
            </a:prstGeom>
            <a:noFill/>
            <a:ln cap="flat" cmpd="sng" w="25400">
              <a:solidFill>
                <a:srgbClr val="A5A5A5"/>
              </a:solidFill>
              <a:prstDash val="dash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636" name="Google Shape;636;p37"/>
            <p:cNvCxnSpPr/>
            <p:nvPr/>
          </p:nvCxnSpPr>
          <p:spPr>
            <a:xfrm flipH="1" rot="10800000">
              <a:off x="3424785" y="3224952"/>
              <a:ext cx="399320" cy="147439"/>
            </a:xfrm>
            <a:prstGeom prst="straightConnector1">
              <a:avLst/>
            </a:prstGeom>
            <a:noFill/>
            <a:ln cap="flat" cmpd="sng" w="25400">
              <a:solidFill>
                <a:srgbClr val="A5A5A5"/>
              </a:solidFill>
              <a:prstDash val="dash"/>
              <a:miter lim="400000"/>
              <a:headEnd len="sm" w="sm" type="none"/>
              <a:tailEnd len="med" w="med" type="triangle"/>
            </a:ln>
          </p:spPr>
        </p:cxnSp>
        <p:sp>
          <p:nvSpPr>
            <p:cNvPr id="637" name="Google Shape;637;p37"/>
            <p:cNvSpPr txBox="1"/>
            <p:nvPr/>
          </p:nvSpPr>
          <p:spPr>
            <a:xfrm>
              <a:off x="3799406" y="3298671"/>
              <a:ext cx="67285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C00000"/>
                  </a:solidFill>
                  <a:latin typeface="PT Sans"/>
                  <a:ea typeface="PT Sans"/>
                  <a:cs typeface="PT Sans"/>
                  <a:sym typeface="PT Sans"/>
                </a:rPr>
                <a:t>+1</a:t>
              </a:r>
              <a:endParaRPr sz="20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638" name="Google Shape;638;p37"/>
            <p:cNvSpPr txBox="1"/>
            <p:nvPr/>
          </p:nvSpPr>
          <p:spPr>
            <a:xfrm>
              <a:off x="4051434" y="4033264"/>
              <a:ext cx="7446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T Sans"/>
                  <a:ea typeface="PT Sans"/>
                  <a:cs typeface="PT Sans"/>
                  <a:sym typeface="PT Sans"/>
                </a:rPr>
                <a:t>Cake!</a:t>
              </a:r>
              <a:endParaRPr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8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Nuts and bolts: MC vs TD</a:t>
            </a:r>
            <a:endParaRPr b="1" i="0" sz="3200" u="none" cap="none" strike="noStrike">
              <a:solidFill>
                <a:srgbClr val="306C8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aphicFrame>
        <p:nvGraphicFramePr>
          <p:cNvPr id="644" name="Google Shape;644;p38"/>
          <p:cNvGraphicFramePr/>
          <p:nvPr/>
        </p:nvGraphicFramePr>
        <p:xfrm>
          <a:off x="663390" y="9080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{CDCFB243-D6CD-458C-B22D-0C0B6F8B45A4}</a:tableStyleId>
              </a:tblPr>
              <a:tblGrid>
                <a:gridCol w="4053075"/>
                <a:gridCol w="4053075"/>
              </a:tblGrid>
              <a:tr h="695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997E"/>
                        </a:buClr>
                        <a:buSzPts val="1080"/>
                        <a:buFont typeface="Noto Sans Symbols"/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42997E"/>
                          </a:solidFill>
                        </a:rPr>
                        <a:t>Monte-carlo</a:t>
                      </a:r>
                      <a:endParaRPr b="1" sz="2400" u="none" cap="none" strike="noStrike">
                        <a:solidFill>
                          <a:srgbClr val="42997E"/>
                        </a:solidFill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997E"/>
                        </a:buClr>
                        <a:buSzPts val="1080"/>
                        <a:buFont typeface="Noto Sans Symbols"/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42997E"/>
                          </a:solidFill>
                        </a:rPr>
                        <a:t>Temporal Difference</a:t>
                      </a:r>
                      <a:endParaRPr b="1" sz="2400" u="none" cap="none" strike="noStrike">
                        <a:solidFill>
                          <a:srgbClr val="42997E"/>
                        </a:solidFill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5450">
                <a:tc>
                  <a:txBody>
                    <a:bodyPr>
                      <a:noAutofit/>
                    </a:bodyPr>
                    <a:lstStyle/>
                    <a:p>
                      <a:pPr indent="0" lvl="0" marL="25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Noto Sans Symbols"/>
                        <a:buNone/>
                      </a:pPr>
                      <a:r>
                        <a:rPr lang="en-US" sz="2400" u="none" cap="none" strike="noStrike"/>
                        <a:t>Averages Q over sampled paths</a:t>
                      </a:r>
                      <a:endParaRPr sz="24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25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Noto Sans Symbols"/>
                        <a:buNone/>
                      </a:pPr>
                      <a:r>
                        <a:rPr lang="en-US" sz="2400" u="none" cap="none" strike="noStrike"/>
                        <a:t>Uses recurrent formula for Q</a:t>
                      </a:r>
                      <a:endParaRPr sz="2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125">
                <a:tc>
                  <a:txBody>
                    <a:bodyPr>
                      <a:noAutofit/>
                    </a:bodyPr>
                    <a:lstStyle/>
                    <a:p>
                      <a:pPr indent="0" lvl="1" marL="25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Needs full trajectory to learn</a:t>
                      </a:r>
                      <a:endParaRPr sz="2400" u="none" cap="none" strike="noStrike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25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Noto Sans Symbols"/>
                        <a:buNone/>
                      </a:pPr>
                      <a:r>
                        <a:rPr lang="en-US" sz="2400" u="none" cap="none" strike="noStrike"/>
                        <a:t>Learns from partial trajectory</a:t>
                      </a:r>
                      <a:br>
                        <a:rPr lang="en-US" sz="2400" u="none" cap="none" strike="noStrike"/>
                      </a:br>
                      <a:r>
                        <a:rPr lang="en-US" sz="2400" u="none" cap="none" strike="noStrike"/>
                        <a:t>Works with infinite MDP</a:t>
                      </a:r>
                      <a:endParaRPr sz="2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125">
                <a:tc>
                  <a:txBody>
                    <a:bodyPr>
                      <a:noAutofit/>
                    </a:bodyPr>
                    <a:lstStyle/>
                    <a:p>
                      <a:pPr indent="0" lvl="0" marL="25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Noto Sans Symbols"/>
                        <a:buNone/>
                      </a:pPr>
                      <a:r>
                        <a:rPr lang="en-US" sz="2400" u="none" cap="none" strike="noStrike"/>
                        <a:t>Less reliant on markov property</a:t>
                      </a:r>
                      <a:endParaRPr sz="24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25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Noto Sans Symbols"/>
                        <a:buNone/>
                      </a:pPr>
                      <a:r>
                        <a:rPr lang="en-US" sz="2400" u="none" cap="none" strike="noStrike"/>
                        <a:t>Needs less experience to learn</a:t>
                      </a:r>
                      <a:endParaRPr sz="2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45" name="Google Shape;645;p38"/>
          <p:cNvPicPr preferRelativeResize="0"/>
          <p:nvPr/>
        </p:nvPicPr>
        <p:blipFill rotWithShape="1">
          <a:blip r:embed="rId3">
            <a:alphaModFix/>
          </a:blip>
          <a:srcRect b="17027" l="0" r="0" t="0"/>
          <a:stretch/>
        </p:blipFill>
        <p:spPr>
          <a:xfrm>
            <a:off x="4932040" y="4033921"/>
            <a:ext cx="3600400" cy="2419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9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What could possibly go wrong?</a:t>
            </a:r>
            <a:endParaRPr b="1" sz="3200">
              <a:solidFill>
                <a:srgbClr val="306C8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51" name="Google Shape;651;p39"/>
          <p:cNvSpPr/>
          <p:nvPr/>
        </p:nvSpPr>
        <p:spPr>
          <a:xfrm>
            <a:off x="828000" y="910801"/>
            <a:ext cx="7704440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Our mobile robot learns to walk.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		      Initial                   are zeros 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		   robot uses argmax                                             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He has just learned to crawl with positive reward!</a:t>
            </a:r>
            <a:endParaRPr/>
          </a:p>
        </p:txBody>
      </p:sp>
      <p:pic>
        <p:nvPicPr>
          <p:cNvPr id="652" name="Google Shape;6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7784" y="1484784"/>
            <a:ext cx="4176464" cy="295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3928" y="4620170"/>
            <a:ext cx="1028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6096" y="4991241"/>
            <a:ext cx="1028700" cy="3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39"/>
          <p:cNvSpPr txBox="1"/>
          <p:nvPr/>
        </p:nvSpPr>
        <p:spPr>
          <a:xfrm>
            <a:off x="3954683" y="4105782"/>
            <a:ext cx="12346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Авторство</a:t>
            </a:r>
            <a:endParaRPr sz="1800">
              <a:solidFill>
                <a:srgbClr val="C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0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What could possibly go wrong?</a:t>
            </a:r>
            <a:endParaRPr b="1" sz="3200">
              <a:solidFill>
                <a:srgbClr val="306C8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61" name="Google Shape;661;p40"/>
          <p:cNvSpPr/>
          <p:nvPr/>
        </p:nvSpPr>
        <p:spPr>
          <a:xfrm>
            <a:off x="828000" y="910801"/>
            <a:ext cx="7704440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Our mobile robot learns to walk.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		      Initial                   are zeros 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		   robot uses argmax                                             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Too bad, now he will never learn to walk upright =(</a:t>
            </a:r>
            <a:endParaRPr/>
          </a:p>
        </p:txBody>
      </p:sp>
      <p:pic>
        <p:nvPicPr>
          <p:cNvPr id="662" name="Google Shape;66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7784" y="1484784"/>
            <a:ext cx="4176464" cy="295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3928" y="4620170"/>
            <a:ext cx="1028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6096" y="4991241"/>
            <a:ext cx="1028700" cy="3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40"/>
          <p:cNvSpPr txBox="1"/>
          <p:nvPr/>
        </p:nvSpPr>
        <p:spPr>
          <a:xfrm>
            <a:off x="3954683" y="4105782"/>
            <a:ext cx="12346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Авторство</a:t>
            </a:r>
            <a:endParaRPr sz="1800">
              <a:solidFill>
                <a:srgbClr val="C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1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What could possibly go wrong?</a:t>
            </a:r>
            <a:endParaRPr b="1" sz="3200">
              <a:solidFill>
                <a:srgbClr val="306C8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71" name="Google Shape;671;p41"/>
          <p:cNvSpPr/>
          <p:nvPr/>
        </p:nvSpPr>
        <p:spPr>
          <a:xfrm>
            <a:off x="828000" y="910801"/>
            <a:ext cx="7704440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New problem: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If our agent always takes “best” actions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from his current point of view,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How will he ever learn that other actions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may be better than his current best one?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Ideas?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Decision process in the wild</a:t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540887" y="2250614"/>
            <a:ext cx="23102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Can do anything</a:t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461244" y="3032772"/>
            <a:ext cx="226774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Can't even see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(worst case)</a:t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3971408" y="1397665"/>
            <a:ext cx="1528205" cy="879211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4099104" y="1603159"/>
            <a:ext cx="1268595" cy="601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Agent</a:t>
            </a:r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0029" y="3084608"/>
            <a:ext cx="1526742" cy="150646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/>
          <p:nvPr/>
        </p:nvSpPr>
        <p:spPr>
          <a:xfrm>
            <a:off x="3807504" y="4642141"/>
            <a:ext cx="18517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Environment</a:t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 rot="-5400000">
            <a:off x="5729961" y="2558959"/>
            <a:ext cx="98616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action</a:t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 rot="-5400000">
            <a:off x="2403280" y="2615775"/>
            <a:ext cx="17155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observation</a:t>
            </a:r>
            <a:endParaRPr/>
          </a:p>
        </p:txBody>
      </p:sp>
      <p:cxnSp>
        <p:nvCxnSpPr>
          <p:cNvPr id="113" name="Google Shape;113;p15"/>
          <p:cNvCxnSpPr/>
          <p:nvPr/>
        </p:nvCxnSpPr>
        <p:spPr>
          <a:xfrm>
            <a:off x="461244" y="2884547"/>
            <a:ext cx="8503244" cy="0"/>
          </a:xfrm>
          <a:prstGeom prst="straightConnector1">
            <a:avLst/>
          </a:prstGeom>
          <a:noFill/>
          <a:ln cap="flat" cmpd="sng" w="28575">
            <a:solidFill>
              <a:srgbClr val="306C8D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14" name="Google Shape;114;p15"/>
          <p:cNvCxnSpPr/>
          <p:nvPr/>
        </p:nvCxnSpPr>
        <p:spPr>
          <a:xfrm rot="5400000">
            <a:off x="3003758" y="1916920"/>
            <a:ext cx="1047300" cy="888000"/>
          </a:xfrm>
          <a:prstGeom prst="bentConnector3">
            <a:avLst>
              <a:gd fmla="val 0" name="adj1"/>
            </a:avLst>
          </a:prstGeom>
          <a:noFill/>
          <a:ln cap="flat" cmpd="sng" w="28575">
            <a:solidFill>
              <a:srgbClr val="306C8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15"/>
          <p:cNvCxnSpPr/>
          <p:nvPr/>
        </p:nvCxnSpPr>
        <p:spPr>
          <a:xfrm flipH="1" rot="5400000">
            <a:off x="3003758" y="2942199"/>
            <a:ext cx="1047300" cy="888000"/>
          </a:xfrm>
          <a:prstGeom prst="bentConnector3">
            <a:avLst>
              <a:gd fmla="val 0" name="adj1"/>
            </a:avLst>
          </a:prstGeom>
          <a:noFill/>
          <a:ln cap="flat" cmpd="sng" w="28575">
            <a:solidFill>
              <a:srgbClr val="306C8D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116" name="Google Shape;116;p15"/>
          <p:cNvCxnSpPr/>
          <p:nvPr/>
        </p:nvCxnSpPr>
        <p:spPr>
          <a:xfrm flipH="1" rot="-5400000">
            <a:off x="5416481" y="1894949"/>
            <a:ext cx="1047300" cy="888000"/>
          </a:xfrm>
          <a:prstGeom prst="bentConnector3">
            <a:avLst>
              <a:gd fmla="val 0" name="adj1"/>
            </a:avLst>
          </a:prstGeom>
          <a:noFill/>
          <a:ln cap="flat" cmpd="sng" w="28575">
            <a:solidFill>
              <a:srgbClr val="306C8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" name="Google Shape;117;p15"/>
          <p:cNvCxnSpPr/>
          <p:nvPr/>
        </p:nvCxnSpPr>
        <p:spPr>
          <a:xfrm rot="-5400000">
            <a:off x="5416481" y="2920228"/>
            <a:ext cx="1047300" cy="888000"/>
          </a:xfrm>
          <a:prstGeom prst="bentConnector3">
            <a:avLst>
              <a:gd fmla="val 0" name="adj1"/>
            </a:avLst>
          </a:prstGeom>
          <a:noFill/>
          <a:ln cap="flat" cmpd="sng" w="28575">
            <a:solidFill>
              <a:srgbClr val="306C8D"/>
            </a:solidFill>
            <a:prstDash val="solid"/>
            <a:round/>
            <a:headEnd len="med" w="med" type="triangl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2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Exploration Vs Exploitation</a:t>
            </a:r>
            <a:endParaRPr b="1" sz="3200">
              <a:solidFill>
                <a:srgbClr val="306C8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77" name="Google Shape;677;p42"/>
          <p:cNvSpPr/>
          <p:nvPr/>
        </p:nvSpPr>
        <p:spPr>
          <a:xfrm>
            <a:off x="828000" y="910801"/>
            <a:ext cx="770444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Balance between using what you learned and trying to find something even better</a:t>
            </a:r>
            <a:endParaRPr/>
          </a:p>
        </p:txBody>
      </p:sp>
      <p:pic>
        <p:nvPicPr>
          <p:cNvPr id="678" name="Google Shape;67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3688" y="1741798"/>
            <a:ext cx="5694710" cy="379972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42"/>
          <p:cNvSpPr txBox="1"/>
          <p:nvPr/>
        </p:nvSpPr>
        <p:spPr>
          <a:xfrm>
            <a:off x="3954683" y="5532367"/>
            <a:ext cx="12346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Авторство</a:t>
            </a:r>
            <a:endParaRPr sz="1800">
              <a:solidFill>
                <a:srgbClr val="C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3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Exploration Vs Exploitation</a:t>
            </a:r>
            <a:endParaRPr b="1" sz="3200">
              <a:solidFill>
                <a:srgbClr val="306C8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85" name="Google Shape;685;p43"/>
          <p:cNvSpPr/>
          <p:nvPr/>
        </p:nvSpPr>
        <p:spPr>
          <a:xfrm>
            <a:off x="828000" y="910801"/>
            <a:ext cx="770444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Strategies: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   -  greedy</a:t>
            </a:r>
            <a:endParaRPr/>
          </a:p>
          <a:p>
            <a:pPr indent="-342900" lvl="0" marL="720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With probability     take random action; otherwise take optimal action.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686" name="Google Shape;68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648" y="1412776"/>
            <a:ext cx="1524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9912" y="1785600"/>
            <a:ext cx="162000" cy="1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4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Exploration Vs Exploitation</a:t>
            </a:r>
            <a:endParaRPr b="1" sz="3200">
              <a:solidFill>
                <a:srgbClr val="306C8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93" name="Google Shape;693;p44"/>
          <p:cNvSpPr/>
          <p:nvPr/>
        </p:nvSpPr>
        <p:spPr>
          <a:xfrm>
            <a:off x="828000" y="910801"/>
            <a:ext cx="7704440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Strategies: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   -  greedy</a:t>
            </a:r>
            <a:endParaRPr/>
          </a:p>
          <a:p>
            <a:pPr indent="-342900" lvl="0" marL="720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With probability     take random action; otherwise take optimal action.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Softmax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720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Pick action proportional to softmax of shifted normalized Q-values.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More cool stuff coming later</a:t>
            </a:r>
            <a:endParaRPr/>
          </a:p>
        </p:txBody>
      </p:sp>
      <p:pic>
        <p:nvPicPr>
          <p:cNvPr id="694" name="Google Shape;69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5100" y="3645024"/>
            <a:ext cx="37338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3648" y="1412776"/>
            <a:ext cx="1524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9912" y="1785600"/>
            <a:ext cx="162000" cy="1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5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Exploration over time</a:t>
            </a:r>
            <a:endParaRPr b="1" sz="3200">
              <a:solidFill>
                <a:srgbClr val="306C8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702" name="Google Shape;702;p45"/>
          <p:cNvSpPr/>
          <p:nvPr/>
        </p:nvSpPr>
        <p:spPr>
          <a:xfrm>
            <a:off x="828000" y="910801"/>
            <a:ext cx="770444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Idea: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If you want to converge to optimal policy, you need to gradually reduce exploration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Example: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Initialize    - greedy                   , then gradually reduce it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If                 , it's </a:t>
            </a: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greedy in the limit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Be careful with non-stationary environments </a:t>
            </a:r>
            <a:endParaRPr/>
          </a:p>
        </p:txBody>
      </p:sp>
      <p:pic>
        <p:nvPicPr>
          <p:cNvPr id="703" name="Google Shape;70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9872" y="2838740"/>
            <a:ext cx="10795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1060" y="3538984"/>
            <a:ext cx="889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9360" y="2876840"/>
            <a:ext cx="1524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6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Cliff world</a:t>
            </a:r>
            <a:endParaRPr/>
          </a:p>
        </p:txBody>
      </p:sp>
      <p:pic>
        <p:nvPicPr>
          <p:cNvPr id="711" name="Google Shape;711;p46"/>
          <p:cNvPicPr preferRelativeResize="0"/>
          <p:nvPr/>
        </p:nvPicPr>
        <p:blipFill rotWithShape="1">
          <a:blip r:embed="rId3">
            <a:alphaModFix/>
          </a:blip>
          <a:srcRect b="0" l="0" r="0" t="3684"/>
          <a:stretch/>
        </p:blipFill>
        <p:spPr>
          <a:xfrm>
            <a:off x="1459431" y="528355"/>
            <a:ext cx="6514063" cy="543458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46"/>
          <p:cNvSpPr/>
          <p:nvPr/>
        </p:nvSpPr>
        <p:spPr>
          <a:xfrm>
            <a:off x="2430463" y="5962939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Picture from Berkeley CS188x</a:t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7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Cliff world</a:t>
            </a:r>
            <a:endParaRPr/>
          </a:p>
        </p:txBody>
      </p:sp>
      <p:sp>
        <p:nvSpPr>
          <p:cNvPr id="718" name="Google Shape;718;p47"/>
          <p:cNvSpPr/>
          <p:nvPr/>
        </p:nvSpPr>
        <p:spPr>
          <a:xfrm>
            <a:off x="5372260" y="907200"/>
            <a:ext cx="3662867" cy="30623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Conditions</a:t>
            </a:r>
            <a:endParaRPr/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Q-learning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no slipping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Trivia: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What will q-learning learn?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aphicFrame>
        <p:nvGraphicFramePr>
          <p:cNvPr id="719" name="Google Shape;719;p47"/>
          <p:cNvGraphicFramePr/>
          <p:nvPr/>
        </p:nvGraphicFramePr>
        <p:xfrm>
          <a:off x="632401" y="907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{1206FD4F-4811-4E8B-A134-0E15F5C46093}</a:tableStyleId>
              </a:tblPr>
              <a:tblGrid>
                <a:gridCol w="936000"/>
                <a:gridCol w="936000"/>
                <a:gridCol w="936000"/>
                <a:gridCol w="936000"/>
                <a:gridCol w="936000"/>
              </a:tblGrid>
              <a:tr h="90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90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90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10.00</a:t>
                      </a:r>
                      <a:endParaRPr sz="2400"/>
                    </a:p>
                  </a:txBody>
                  <a:tcPr marT="53725" marB="53725" marR="107425" marL="107425" anchor="ctr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8A040"/>
                    </a:solidFill>
                  </a:tcPr>
                </a:tc>
              </a:tr>
              <a:tr h="90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BF8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90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/>
                        <a:t>-10.00</a:t>
                      </a:r>
                      <a:endParaRPr sz="2400"/>
                    </a:p>
                  </a:txBody>
                  <a:tcPr marT="45725" marB="45725" marR="45725" marL="45725" anchor="ctr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>
                        <a:alpha val="8901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/>
                        <a:t>-10.00</a:t>
                      </a:r>
                      <a:endParaRPr sz="2400"/>
                    </a:p>
                  </a:txBody>
                  <a:tcPr marT="45725" marB="45725" marR="45725" marL="45725" anchor="ctr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>
                        <a:alpha val="8901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/>
                        <a:t>-10.00</a:t>
                      </a:r>
                      <a:endParaRPr sz="2400"/>
                    </a:p>
                  </a:txBody>
                  <a:tcPr marT="45725" marB="45725" marR="45725" marL="45725" anchor="ctr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>
                        <a:alpha val="8901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/>
                        <a:t>-10.00</a:t>
                      </a:r>
                      <a:endParaRPr sz="2400"/>
                    </a:p>
                  </a:txBody>
                  <a:tcPr marT="45725" marB="45725" marR="45725" marL="45725" anchor="ctr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>
                        <a:alpha val="8901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/>
                        <a:t>-10.00</a:t>
                      </a:r>
                      <a:endParaRPr sz="2400"/>
                    </a:p>
                  </a:txBody>
                  <a:tcPr marT="45725" marB="45725" marR="45725" marL="45725" anchor="ctr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>
                        <a:alpha val="89019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720" name="Google Shape;720;p47"/>
          <p:cNvCxnSpPr/>
          <p:nvPr/>
        </p:nvCxnSpPr>
        <p:spPr>
          <a:xfrm rot="-5400000">
            <a:off x="857351" y="1644146"/>
            <a:ext cx="2430000" cy="1800300"/>
          </a:xfrm>
          <a:prstGeom prst="bentConnector3">
            <a:avLst>
              <a:gd fmla="val 99543" name="adj1"/>
            </a:avLst>
          </a:prstGeom>
          <a:noFill/>
          <a:ln cap="flat" cmpd="sng" w="4445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1" name="Google Shape;721;p47"/>
          <p:cNvCxnSpPr/>
          <p:nvPr/>
        </p:nvCxnSpPr>
        <p:spPr>
          <a:xfrm>
            <a:off x="1532241" y="4077072"/>
            <a:ext cx="144016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22" name="Google Shape;72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8846" y="1844824"/>
            <a:ext cx="2463800" cy="3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8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Cliff world</a:t>
            </a:r>
            <a:endParaRPr/>
          </a:p>
        </p:txBody>
      </p:sp>
      <p:sp>
        <p:nvSpPr>
          <p:cNvPr id="728" name="Google Shape;728;p48"/>
          <p:cNvSpPr/>
          <p:nvPr/>
        </p:nvSpPr>
        <p:spPr>
          <a:xfrm>
            <a:off x="5372260" y="907200"/>
            <a:ext cx="3662867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Conditions</a:t>
            </a:r>
            <a:endParaRPr/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Q-learning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no slipping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Trivia: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What will q-learning learn?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Will it maximize reward?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aphicFrame>
        <p:nvGraphicFramePr>
          <p:cNvPr id="729" name="Google Shape;729;p48"/>
          <p:cNvGraphicFramePr/>
          <p:nvPr/>
        </p:nvGraphicFramePr>
        <p:xfrm>
          <a:off x="632401" y="907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{1206FD4F-4811-4E8B-A134-0E15F5C46093}</a:tableStyleId>
              </a:tblPr>
              <a:tblGrid>
                <a:gridCol w="936000"/>
                <a:gridCol w="936000"/>
                <a:gridCol w="936000"/>
                <a:gridCol w="936000"/>
                <a:gridCol w="936000"/>
              </a:tblGrid>
              <a:tr h="90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90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90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10.00</a:t>
                      </a:r>
                      <a:endParaRPr sz="2400"/>
                    </a:p>
                  </a:txBody>
                  <a:tcPr marT="53725" marB="53725" marR="107425" marL="107425" anchor="ctr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8A040"/>
                    </a:solidFill>
                  </a:tcPr>
                </a:tc>
              </a:tr>
              <a:tr h="90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BF8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90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/>
                        <a:t>-10.00</a:t>
                      </a:r>
                      <a:endParaRPr sz="2400"/>
                    </a:p>
                  </a:txBody>
                  <a:tcPr marT="45725" marB="45725" marR="45725" marL="45725" anchor="ctr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>
                        <a:alpha val="8901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/>
                        <a:t>-10.00</a:t>
                      </a:r>
                      <a:endParaRPr sz="2400"/>
                    </a:p>
                  </a:txBody>
                  <a:tcPr marT="45725" marB="45725" marR="45725" marL="45725" anchor="ctr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>
                        <a:alpha val="8901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/>
                        <a:t>-10.00</a:t>
                      </a:r>
                      <a:endParaRPr sz="2400"/>
                    </a:p>
                  </a:txBody>
                  <a:tcPr marT="45725" marB="45725" marR="45725" marL="45725" anchor="ctr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>
                        <a:alpha val="8901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/>
                        <a:t>-10.00</a:t>
                      </a:r>
                      <a:endParaRPr sz="2400"/>
                    </a:p>
                  </a:txBody>
                  <a:tcPr marT="45725" marB="45725" marR="45725" marL="45725" anchor="ctr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>
                        <a:alpha val="8901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/>
                        <a:t>-10.00</a:t>
                      </a:r>
                      <a:endParaRPr sz="2400"/>
                    </a:p>
                  </a:txBody>
                  <a:tcPr marT="45725" marB="45725" marR="45725" marL="45725" anchor="ctr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>
                        <a:alpha val="89019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730" name="Google Shape;730;p48"/>
          <p:cNvCxnSpPr/>
          <p:nvPr/>
        </p:nvCxnSpPr>
        <p:spPr>
          <a:xfrm rot="-5400000">
            <a:off x="857351" y="1644146"/>
            <a:ext cx="2430000" cy="1800300"/>
          </a:xfrm>
          <a:prstGeom prst="bentConnector3">
            <a:avLst>
              <a:gd fmla="val 99543" name="adj1"/>
            </a:avLst>
          </a:prstGeom>
          <a:noFill/>
          <a:ln cap="flat" cmpd="sng" w="4445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1" name="Google Shape;731;p48"/>
          <p:cNvCxnSpPr/>
          <p:nvPr/>
        </p:nvCxnSpPr>
        <p:spPr>
          <a:xfrm>
            <a:off x="1532241" y="4077072"/>
            <a:ext cx="144016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32" name="Google Shape;73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8846" y="1844824"/>
            <a:ext cx="24638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48"/>
          <p:cNvSpPr/>
          <p:nvPr/>
        </p:nvSpPr>
        <p:spPr>
          <a:xfrm>
            <a:off x="5403836" y="3877243"/>
            <a:ext cx="28696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follow the short path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9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Cliff world</a:t>
            </a:r>
            <a:endParaRPr/>
          </a:p>
        </p:txBody>
      </p:sp>
      <p:sp>
        <p:nvSpPr>
          <p:cNvPr id="739" name="Google Shape;739;p49"/>
          <p:cNvSpPr/>
          <p:nvPr/>
        </p:nvSpPr>
        <p:spPr>
          <a:xfrm>
            <a:off x="5372260" y="907200"/>
            <a:ext cx="3662867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Conditions</a:t>
            </a:r>
            <a:endParaRPr/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Q-learning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no slipping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Trivia: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What will q-learning learn?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Will it maximize reward?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aphicFrame>
        <p:nvGraphicFramePr>
          <p:cNvPr id="740" name="Google Shape;740;p49"/>
          <p:cNvGraphicFramePr/>
          <p:nvPr/>
        </p:nvGraphicFramePr>
        <p:xfrm>
          <a:off x="632401" y="907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{1206FD4F-4811-4E8B-A134-0E15F5C46093}</a:tableStyleId>
              </a:tblPr>
              <a:tblGrid>
                <a:gridCol w="936000"/>
                <a:gridCol w="936000"/>
                <a:gridCol w="936000"/>
                <a:gridCol w="936000"/>
                <a:gridCol w="936000"/>
              </a:tblGrid>
              <a:tr h="90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90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90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10.00</a:t>
                      </a:r>
                      <a:endParaRPr sz="2400"/>
                    </a:p>
                  </a:txBody>
                  <a:tcPr marT="53725" marB="53725" marR="107425" marL="107425" anchor="ctr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8A040"/>
                    </a:solidFill>
                  </a:tcPr>
                </a:tc>
              </a:tr>
              <a:tr h="90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BF8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90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/>
                        <a:t>-10.00</a:t>
                      </a:r>
                      <a:endParaRPr sz="2400"/>
                    </a:p>
                  </a:txBody>
                  <a:tcPr marT="45725" marB="45725" marR="45725" marL="45725" anchor="ctr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>
                        <a:alpha val="8901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/>
                        <a:t>-10.00</a:t>
                      </a:r>
                      <a:endParaRPr sz="2400"/>
                    </a:p>
                  </a:txBody>
                  <a:tcPr marT="45725" marB="45725" marR="45725" marL="45725" anchor="ctr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>
                        <a:alpha val="8901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/>
                        <a:t>-10.00</a:t>
                      </a:r>
                      <a:endParaRPr sz="2400"/>
                    </a:p>
                  </a:txBody>
                  <a:tcPr marT="45725" marB="45725" marR="45725" marL="45725" anchor="ctr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>
                        <a:alpha val="8901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/>
                        <a:t>-10.00</a:t>
                      </a:r>
                      <a:endParaRPr sz="2400"/>
                    </a:p>
                  </a:txBody>
                  <a:tcPr marT="45725" marB="45725" marR="45725" marL="45725" anchor="ctr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>
                        <a:alpha val="8901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/>
                        <a:t>-10.00</a:t>
                      </a:r>
                      <a:endParaRPr sz="2400"/>
                    </a:p>
                  </a:txBody>
                  <a:tcPr marT="45725" marB="45725" marR="45725" marL="45725" anchor="ctr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>
                        <a:alpha val="89019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741" name="Google Shape;741;p49"/>
          <p:cNvCxnSpPr/>
          <p:nvPr/>
        </p:nvCxnSpPr>
        <p:spPr>
          <a:xfrm rot="-5400000">
            <a:off x="857351" y="1644146"/>
            <a:ext cx="2430000" cy="1800300"/>
          </a:xfrm>
          <a:prstGeom prst="bentConnector3">
            <a:avLst>
              <a:gd fmla="val 99543" name="adj1"/>
            </a:avLst>
          </a:prstGeom>
          <a:noFill/>
          <a:ln cap="flat" cmpd="sng" w="4445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2" name="Google Shape;742;p49"/>
          <p:cNvCxnSpPr/>
          <p:nvPr/>
        </p:nvCxnSpPr>
        <p:spPr>
          <a:xfrm>
            <a:off x="1532241" y="4077072"/>
            <a:ext cx="144016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43" name="Google Shape;74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8846" y="1844824"/>
            <a:ext cx="24638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49"/>
          <p:cNvSpPr/>
          <p:nvPr/>
        </p:nvSpPr>
        <p:spPr>
          <a:xfrm>
            <a:off x="5403836" y="3877243"/>
            <a:ext cx="28696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follow the short path</a:t>
            </a:r>
            <a:endParaRPr/>
          </a:p>
        </p:txBody>
      </p:sp>
      <p:sp>
        <p:nvSpPr>
          <p:cNvPr id="745" name="Google Shape;745;p49"/>
          <p:cNvSpPr/>
          <p:nvPr/>
        </p:nvSpPr>
        <p:spPr>
          <a:xfrm>
            <a:off x="5372260" y="4807035"/>
            <a:ext cx="318215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no, robot will fall due to epsilon-greedy “exploration”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0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Cliff world</a:t>
            </a:r>
            <a:endParaRPr/>
          </a:p>
        </p:txBody>
      </p:sp>
      <p:sp>
        <p:nvSpPr>
          <p:cNvPr id="751" name="Google Shape;751;p50"/>
          <p:cNvSpPr/>
          <p:nvPr/>
        </p:nvSpPr>
        <p:spPr>
          <a:xfrm>
            <a:off x="5372260" y="907200"/>
            <a:ext cx="3662867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Conditions</a:t>
            </a:r>
            <a:endParaRPr/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Q-learning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no slipping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 Decisions must account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for actual policy!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e.g.     - greedy policy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aphicFrame>
        <p:nvGraphicFramePr>
          <p:cNvPr id="752" name="Google Shape;752;p50"/>
          <p:cNvGraphicFramePr/>
          <p:nvPr/>
        </p:nvGraphicFramePr>
        <p:xfrm>
          <a:off x="632401" y="907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{1206FD4F-4811-4E8B-A134-0E15F5C46093}</a:tableStyleId>
              </a:tblPr>
              <a:tblGrid>
                <a:gridCol w="936000"/>
                <a:gridCol w="936000"/>
                <a:gridCol w="936000"/>
                <a:gridCol w="936000"/>
                <a:gridCol w="936000"/>
              </a:tblGrid>
              <a:tr h="90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90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90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10.00</a:t>
                      </a:r>
                      <a:endParaRPr sz="2400"/>
                    </a:p>
                  </a:txBody>
                  <a:tcPr marT="53725" marB="53725" marR="107425" marL="107425" anchor="ctr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8A040"/>
                    </a:solidFill>
                  </a:tcPr>
                </a:tc>
              </a:tr>
              <a:tr h="90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BF8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53725" marB="53725" marR="107425" marL="107425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90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/>
                        <a:t>-10.00</a:t>
                      </a:r>
                      <a:endParaRPr sz="2400"/>
                    </a:p>
                  </a:txBody>
                  <a:tcPr marT="45725" marB="45725" marR="45725" marL="45725" anchor="ctr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>
                        <a:alpha val="8901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/>
                        <a:t>-10.00</a:t>
                      </a:r>
                      <a:endParaRPr sz="2400"/>
                    </a:p>
                  </a:txBody>
                  <a:tcPr marT="45725" marB="45725" marR="45725" marL="45725" anchor="ctr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>
                        <a:alpha val="8901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/>
                        <a:t>-10.00</a:t>
                      </a:r>
                      <a:endParaRPr sz="2400"/>
                    </a:p>
                  </a:txBody>
                  <a:tcPr marT="45725" marB="45725" marR="45725" marL="45725" anchor="ctr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>
                        <a:alpha val="8901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/>
                        <a:t>-10.00</a:t>
                      </a:r>
                      <a:endParaRPr sz="2400"/>
                    </a:p>
                  </a:txBody>
                  <a:tcPr marT="45725" marB="45725" marR="45725" marL="45725" anchor="ctr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>
                        <a:alpha val="8901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/>
                        <a:t>-10.00</a:t>
                      </a:r>
                      <a:endParaRPr sz="2400"/>
                    </a:p>
                  </a:txBody>
                  <a:tcPr marT="45725" marB="45725" marR="45725" marL="45725" anchor="ctr">
                    <a:lnL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AE5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>
                        <a:alpha val="89019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753" name="Google Shape;753;p50"/>
          <p:cNvCxnSpPr/>
          <p:nvPr/>
        </p:nvCxnSpPr>
        <p:spPr>
          <a:xfrm rot="-5400000">
            <a:off x="857351" y="1644146"/>
            <a:ext cx="2430000" cy="1800300"/>
          </a:xfrm>
          <a:prstGeom prst="bentConnector3">
            <a:avLst>
              <a:gd fmla="val 99543" name="adj1"/>
            </a:avLst>
          </a:prstGeom>
          <a:noFill/>
          <a:ln cap="flat" cmpd="sng" w="4445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4" name="Google Shape;754;p50"/>
          <p:cNvCxnSpPr/>
          <p:nvPr/>
        </p:nvCxnSpPr>
        <p:spPr>
          <a:xfrm>
            <a:off x="1532241" y="4077072"/>
            <a:ext cx="144016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55" name="Google Shape;75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8846" y="1844824"/>
            <a:ext cx="24638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4208" y="4437112"/>
            <a:ext cx="1524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1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Generalized update rule</a:t>
            </a:r>
            <a:endParaRPr/>
          </a:p>
        </p:txBody>
      </p:sp>
      <p:sp>
        <p:nvSpPr>
          <p:cNvPr id="762" name="Google Shape;762;p51"/>
          <p:cNvSpPr/>
          <p:nvPr/>
        </p:nvSpPr>
        <p:spPr>
          <a:xfrm>
            <a:off x="828000" y="910801"/>
            <a:ext cx="770444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Update rule (from Bellman eq.)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763" name="Google Shape;76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63" y="1558081"/>
            <a:ext cx="6489700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51"/>
          <p:cNvSpPr/>
          <p:nvPr/>
        </p:nvSpPr>
        <p:spPr>
          <a:xfrm>
            <a:off x="4572000" y="2129262"/>
            <a:ext cx="23727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“better                  “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765" name="Google Shape;765;p51"/>
          <p:cNvCxnSpPr/>
          <p:nvPr/>
        </p:nvCxnSpPr>
        <p:spPr>
          <a:xfrm rot="10800000">
            <a:off x="3851921" y="2122959"/>
            <a:ext cx="720079" cy="237135"/>
          </a:xfrm>
          <a:prstGeom prst="straightConnector1">
            <a:avLst/>
          </a:prstGeom>
          <a:noFill/>
          <a:ln cap="flat" cmpd="sng" w="25400">
            <a:solidFill>
              <a:srgbClr val="42997E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66" name="Google Shape;76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0380" y="2169544"/>
            <a:ext cx="10287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 rot="-5400000">
            <a:off x="5741983" y="2545200"/>
            <a:ext cx="9621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    tion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24" name="Google Shape;124;p16"/>
          <p:cNvSpPr/>
          <p:nvPr/>
        </p:nvSpPr>
        <p:spPr>
          <a:xfrm rot="-5400000">
            <a:off x="2401679" y="2617378"/>
            <a:ext cx="17187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           vation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25" name="Google Shape;125;p16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Decision process in the wild</a:t>
            </a:r>
            <a:endParaRPr/>
          </a:p>
        </p:txBody>
      </p:sp>
      <p:cxnSp>
        <p:nvCxnSpPr>
          <p:cNvPr id="126" name="Google Shape;126;p16"/>
          <p:cNvCxnSpPr/>
          <p:nvPr/>
        </p:nvCxnSpPr>
        <p:spPr>
          <a:xfrm>
            <a:off x="461244" y="2884547"/>
            <a:ext cx="8503244" cy="0"/>
          </a:xfrm>
          <a:prstGeom prst="straightConnector1">
            <a:avLst/>
          </a:prstGeom>
          <a:noFill/>
          <a:ln cap="flat" cmpd="sng" w="28575">
            <a:solidFill>
              <a:srgbClr val="306C8D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7" name="Google Shape;127;p16"/>
          <p:cNvSpPr/>
          <p:nvPr/>
        </p:nvSpPr>
        <p:spPr>
          <a:xfrm>
            <a:off x="3971408" y="1397665"/>
            <a:ext cx="1528205" cy="879211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4099104" y="1603159"/>
            <a:ext cx="1268595" cy="601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Agent</a:t>
            </a:r>
            <a:endParaRPr/>
          </a:p>
        </p:txBody>
      </p:sp>
      <p:cxnSp>
        <p:nvCxnSpPr>
          <p:cNvPr id="129" name="Google Shape;129;p16"/>
          <p:cNvCxnSpPr/>
          <p:nvPr/>
        </p:nvCxnSpPr>
        <p:spPr>
          <a:xfrm rot="5400000">
            <a:off x="3003758" y="1916920"/>
            <a:ext cx="1047300" cy="888000"/>
          </a:xfrm>
          <a:prstGeom prst="bentConnector3">
            <a:avLst>
              <a:gd fmla="val 0" name="adj1"/>
            </a:avLst>
          </a:prstGeom>
          <a:noFill/>
          <a:ln cap="flat" cmpd="sng" w="28575">
            <a:solidFill>
              <a:srgbClr val="306C8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16"/>
          <p:cNvCxnSpPr/>
          <p:nvPr/>
        </p:nvCxnSpPr>
        <p:spPr>
          <a:xfrm flipH="1" rot="-5400000">
            <a:off x="5416481" y="1894949"/>
            <a:ext cx="1047300" cy="888000"/>
          </a:xfrm>
          <a:prstGeom prst="bentConnector3">
            <a:avLst>
              <a:gd fmla="val 0" name="adj1"/>
            </a:avLst>
          </a:prstGeom>
          <a:noFill/>
          <a:ln cap="flat" cmpd="sng" w="28575">
            <a:solidFill>
              <a:srgbClr val="306C8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p16"/>
          <p:cNvSpPr/>
          <p:nvPr/>
        </p:nvSpPr>
        <p:spPr>
          <a:xfrm>
            <a:off x="540887" y="2250614"/>
            <a:ext cx="23102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Can do anything</a:t>
            </a:r>
            <a:endParaRPr/>
          </a:p>
        </p:txBody>
      </p:sp>
      <p:grpSp>
        <p:nvGrpSpPr>
          <p:cNvPr id="132" name="Google Shape;132;p16"/>
          <p:cNvGrpSpPr/>
          <p:nvPr/>
        </p:nvGrpSpPr>
        <p:grpSpPr>
          <a:xfrm>
            <a:off x="732223" y="3034587"/>
            <a:ext cx="7968480" cy="2486365"/>
            <a:chOff x="799283" y="3034588"/>
            <a:chExt cx="7348892" cy="2293038"/>
          </a:xfrm>
        </p:grpSpPr>
        <p:pic>
          <p:nvPicPr>
            <p:cNvPr id="133" name="Google Shape;133;p16"/>
            <p:cNvPicPr preferRelativeResize="0"/>
            <p:nvPr/>
          </p:nvPicPr>
          <p:blipFill rotWithShape="1">
            <a:blip r:embed="rId3">
              <a:alphaModFix/>
            </a:blip>
            <a:srcRect b="61799" l="30908" r="30909" t="10611"/>
            <a:stretch/>
          </p:blipFill>
          <p:spPr>
            <a:xfrm>
              <a:off x="799283" y="3089107"/>
              <a:ext cx="1764000" cy="218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6"/>
            <p:cNvPicPr preferRelativeResize="0"/>
            <p:nvPr/>
          </p:nvPicPr>
          <p:blipFill rotWithShape="1">
            <a:blip r:embed="rId4">
              <a:alphaModFix/>
            </a:blip>
            <a:srcRect b="3599" l="20087" r="32375" t="3881"/>
            <a:stretch/>
          </p:blipFill>
          <p:spPr>
            <a:xfrm>
              <a:off x="6384175" y="3034588"/>
              <a:ext cx="1764000" cy="2293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6"/>
            <p:cNvPicPr preferRelativeResize="0"/>
            <p:nvPr/>
          </p:nvPicPr>
          <p:blipFill rotWithShape="1">
            <a:blip r:embed="rId5">
              <a:alphaModFix/>
            </a:blip>
            <a:srcRect b="21645" l="12166" r="31054" t="30471"/>
            <a:stretch/>
          </p:blipFill>
          <p:spPr>
            <a:xfrm>
              <a:off x="2660914" y="3065393"/>
              <a:ext cx="1764000" cy="22314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6"/>
            <p:cNvPicPr preferRelativeResize="0"/>
            <p:nvPr/>
          </p:nvPicPr>
          <p:blipFill rotWithShape="1">
            <a:blip r:embed="rId6">
              <a:alphaModFix/>
            </a:blip>
            <a:srcRect b="402" l="14543" r="29681" t="3915"/>
            <a:stretch/>
          </p:blipFill>
          <p:spPr>
            <a:xfrm>
              <a:off x="4522545" y="3047107"/>
              <a:ext cx="1764000" cy="2268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2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Q-learning VS SARSA</a:t>
            </a:r>
            <a:endParaRPr/>
          </a:p>
        </p:txBody>
      </p:sp>
      <p:sp>
        <p:nvSpPr>
          <p:cNvPr id="772" name="Google Shape;772;p52"/>
          <p:cNvSpPr/>
          <p:nvPr/>
        </p:nvSpPr>
        <p:spPr>
          <a:xfrm>
            <a:off x="828000" y="910801"/>
            <a:ext cx="770444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Update rule (from Bellman eq.)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Q-learning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773" name="Google Shape;77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63" y="1558081"/>
            <a:ext cx="64897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563" y="3068960"/>
            <a:ext cx="5435600" cy="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52"/>
          <p:cNvSpPr/>
          <p:nvPr/>
        </p:nvSpPr>
        <p:spPr>
          <a:xfrm>
            <a:off x="4572000" y="2129262"/>
            <a:ext cx="23727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“better                  “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776" name="Google Shape;776;p52"/>
          <p:cNvCxnSpPr/>
          <p:nvPr/>
        </p:nvCxnSpPr>
        <p:spPr>
          <a:xfrm rot="10800000">
            <a:off x="3851921" y="2122959"/>
            <a:ext cx="720079" cy="237135"/>
          </a:xfrm>
          <a:prstGeom prst="straightConnector1">
            <a:avLst/>
          </a:prstGeom>
          <a:noFill/>
          <a:ln cap="flat" cmpd="sng" w="25400">
            <a:solidFill>
              <a:srgbClr val="42997E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77" name="Google Shape;777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0380" y="2169544"/>
            <a:ext cx="10287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3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Exploration over time</a:t>
            </a:r>
            <a:endParaRPr b="1" sz="3200">
              <a:solidFill>
                <a:srgbClr val="306C8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783" name="Google Shape;783;p53"/>
          <p:cNvSpPr/>
          <p:nvPr/>
        </p:nvSpPr>
        <p:spPr>
          <a:xfrm>
            <a:off x="828000" y="910801"/>
            <a:ext cx="770444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Update rule (from Bellman eq.)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Q-learning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SARSA</a:t>
            </a:r>
            <a:endParaRPr/>
          </a:p>
        </p:txBody>
      </p:sp>
      <p:pic>
        <p:nvPicPr>
          <p:cNvPr id="784" name="Google Shape;78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63" y="1558081"/>
            <a:ext cx="64897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563" y="3068960"/>
            <a:ext cx="54356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4563" y="4617234"/>
            <a:ext cx="6045200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53"/>
          <p:cNvSpPr/>
          <p:nvPr/>
        </p:nvSpPr>
        <p:spPr>
          <a:xfrm>
            <a:off x="4572000" y="2129262"/>
            <a:ext cx="23727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“better                  “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788" name="Google Shape;788;p53"/>
          <p:cNvCxnSpPr/>
          <p:nvPr/>
        </p:nvCxnSpPr>
        <p:spPr>
          <a:xfrm rot="10800000">
            <a:off x="3851921" y="2122959"/>
            <a:ext cx="720079" cy="237135"/>
          </a:xfrm>
          <a:prstGeom prst="straightConnector1">
            <a:avLst/>
          </a:prstGeom>
          <a:noFill/>
          <a:ln cap="flat" cmpd="sng" w="25400">
            <a:solidFill>
              <a:srgbClr val="42997E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89" name="Google Shape;789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0380" y="2169544"/>
            <a:ext cx="10287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4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Exploration over time</a:t>
            </a:r>
            <a:endParaRPr b="1" sz="3200">
              <a:solidFill>
                <a:srgbClr val="306C8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795" name="Google Shape;795;p54"/>
          <p:cNvSpPr/>
          <p:nvPr/>
        </p:nvSpPr>
        <p:spPr>
          <a:xfrm>
            <a:off x="828000" y="910801"/>
            <a:ext cx="770444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Update rule (from Bellman eq.)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Q-learning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SARSA</a:t>
            </a:r>
            <a:endParaRPr/>
          </a:p>
        </p:txBody>
      </p:sp>
      <p:pic>
        <p:nvPicPr>
          <p:cNvPr id="796" name="Google Shape;79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63" y="1558081"/>
            <a:ext cx="64897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563" y="3068960"/>
            <a:ext cx="54356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4563" y="4617234"/>
            <a:ext cx="6045200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54"/>
          <p:cNvSpPr/>
          <p:nvPr/>
        </p:nvSpPr>
        <p:spPr>
          <a:xfrm>
            <a:off x="4572000" y="2129262"/>
            <a:ext cx="23727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“better                  “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00" name="Google Shape;800;p54"/>
          <p:cNvSpPr/>
          <p:nvPr/>
        </p:nvSpPr>
        <p:spPr>
          <a:xfrm>
            <a:off x="6732240" y="3637322"/>
            <a:ext cx="23042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Expected from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01" name="Google Shape;801;p54"/>
          <p:cNvSpPr/>
          <p:nvPr/>
        </p:nvSpPr>
        <p:spPr>
          <a:xfrm>
            <a:off x="6164730" y="4660687"/>
            <a:ext cx="288000" cy="399600"/>
          </a:xfrm>
          <a:prstGeom prst="rect">
            <a:avLst/>
          </a:prstGeom>
          <a:solidFill>
            <a:srgbClr val="42997E">
              <a:alpha val="2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8B72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02" name="Google Shape;802;p54"/>
          <p:cNvSpPr/>
          <p:nvPr/>
        </p:nvSpPr>
        <p:spPr>
          <a:xfrm>
            <a:off x="5534124" y="3105333"/>
            <a:ext cx="288032" cy="400292"/>
          </a:xfrm>
          <a:prstGeom prst="rect">
            <a:avLst/>
          </a:prstGeom>
          <a:solidFill>
            <a:srgbClr val="42997E">
              <a:alpha val="2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8B72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803" name="Google Shape;803;p54"/>
          <p:cNvCxnSpPr/>
          <p:nvPr/>
        </p:nvCxnSpPr>
        <p:spPr>
          <a:xfrm rot="10800000">
            <a:off x="3851921" y="2122959"/>
            <a:ext cx="720079" cy="237135"/>
          </a:xfrm>
          <a:prstGeom prst="straightConnector1">
            <a:avLst/>
          </a:prstGeom>
          <a:noFill/>
          <a:ln cap="flat" cmpd="sng" w="25400">
            <a:solidFill>
              <a:srgbClr val="42997E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4" name="Google Shape;804;p54"/>
          <p:cNvCxnSpPr/>
          <p:nvPr/>
        </p:nvCxnSpPr>
        <p:spPr>
          <a:xfrm rot="10800000">
            <a:off x="5724129" y="3653160"/>
            <a:ext cx="1119459" cy="207888"/>
          </a:xfrm>
          <a:prstGeom prst="straightConnector1">
            <a:avLst/>
          </a:prstGeom>
          <a:noFill/>
          <a:ln cap="flat" cmpd="sng" w="25400">
            <a:solidFill>
              <a:srgbClr val="42997E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5" name="Google Shape;805;p54"/>
          <p:cNvCxnSpPr/>
          <p:nvPr/>
        </p:nvCxnSpPr>
        <p:spPr>
          <a:xfrm flipH="1">
            <a:off x="6380166" y="4005064"/>
            <a:ext cx="463422" cy="479093"/>
          </a:xfrm>
          <a:prstGeom prst="straightConnector1">
            <a:avLst/>
          </a:prstGeom>
          <a:noFill/>
          <a:ln cap="flat" cmpd="sng" w="25400">
            <a:solidFill>
              <a:srgbClr val="42997E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806" name="Google Shape;806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0380" y="2169544"/>
            <a:ext cx="1028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43588" y="4005064"/>
            <a:ext cx="21209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5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MDP trajectory</a:t>
            </a:r>
            <a:endParaRPr/>
          </a:p>
        </p:txBody>
      </p:sp>
      <p:cxnSp>
        <p:nvCxnSpPr>
          <p:cNvPr id="813" name="Google Shape;813;p55"/>
          <p:cNvCxnSpPr/>
          <p:nvPr/>
        </p:nvCxnSpPr>
        <p:spPr>
          <a:xfrm flipH="1" rot="10800000">
            <a:off x="575086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52ADC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14" name="Google Shape;814;p55"/>
          <p:cNvCxnSpPr/>
          <p:nvPr/>
        </p:nvCxnSpPr>
        <p:spPr>
          <a:xfrm>
            <a:off x="202251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815" name="Google Shape;815;p55"/>
          <p:cNvSpPr/>
          <p:nvPr/>
        </p:nvSpPr>
        <p:spPr>
          <a:xfrm>
            <a:off x="1585078" y="162656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816" name="Google Shape;816;p55"/>
          <p:cNvCxnSpPr/>
          <p:nvPr/>
        </p:nvCxnSpPr>
        <p:spPr>
          <a:xfrm flipH="1" rot="10800000">
            <a:off x="3468781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52ADC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17" name="Google Shape;817;p55"/>
          <p:cNvCxnSpPr/>
          <p:nvPr/>
        </p:nvCxnSpPr>
        <p:spPr>
          <a:xfrm>
            <a:off x="4916213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818" name="Google Shape;818;p55"/>
          <p:cNvSpPr/>
          <p:nvPr/>
        </p:nvSpPr>
        <p:spPr>
          <a:xfrm>
            <a:off x="4478773" y="162656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19" name="Google Shape;819;p55"/>
          <p:cNvSpPr/>
          <p:nvPr/>
        </p:nvSpPr>
        <p:spPr>
          <a:xfrm>
            <a:off x="3031925" y="2159436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820" name="Google Shape;820;p55"/>
          <p:cNvCxnSpPr/>
          <p:nvPr/>
        </p:nvCxnSpPr>
        <p:spPr>
          <a:xfrm flipH="1" rot="10800000">
            <a:off x="6362475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52ADC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821" name="Google Shape;821;p55"/>
          <p:cNvSpPr/>
          <p:nvPr/>
        </p:nvSpPr>
        <p:spPr>
          <a:xfrm>
            <a:off x="5925620" y="2159436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822" name="Google Shape;822;p55"/>
          <p:cNvCxnSpPr/>
          <p:nvPr/>
        </p:nvCxnSpPr>
        <p:spPr>
          <a:xfrm>
            <a:off x="780990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823" name="Google Shape;823;p55"/>
          <p:cNvSpPr/>
          <p:nvPr/>
        </p:nvSpPr>
        <p:spPr>
          <a:xfrm>
            <a:off x="7372467" y="162656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24" name="Google Shape;824;p55"/>
          <p:cNvSpPr/>
          <p:nvPr/>
        </p:nvSpPr>
        <p:spPr>
          <a:xfrm>
            <a:off x="2556477" y="1340768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25" name="Google Shape;825;p55"/>
          <p:cNvSpPr/>
          <p:nvPr/>
        </p:nvSpPr>
        <p:spPr>
          <a:xfrm>
            <a:off x="3778138" y="1349546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26" name="Google Shape;826;p55"/>
          <p:cNvSpPr/>
          <p:nvPr/>
        </p:nvSpPr>
        <p:spPr>
          <a:xfrm>
            <a:off x="6689389" y="1345157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27" name="Google Shape;827;p55"/>
          <p:cNvSpPr/>
          <p:nvPr/>
        </p:nvSpPr>
        <p:spPr>
          <a:xfrm flipH="1" rot="10800000">
            <a:off x="5286432" y="2113145"/>
            <a:ext cx="259735" cy="781382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28" name="Google Shape;828;p55"/>
          <p:cNvSpPr txBox="1"/>
          <p:nvPr/>
        </p:nvSpPr>
        <p:spPr>
          <a:xfrm>
            <a:off x="1292030" y="121888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829" name="Google Shape;82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0619" y="1655770"/>
            <a:ext cx="2794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1693" y="2232917"/>
            <a:ext cx="3683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55"/>
          <p:cNvSpPr txBox="1"/>
          <p:nvPr/>
        </p:nvSpPr>
        <p:spPr>
          <a:xfrm>
            <a:off x="1682251" y="208426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832" name="Google Shape;832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0206" y="2176134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19732" y="2810394"/>
            <a:ext cx="2667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55"/>
          <p:cNvSpPr/>
          <p:nvPr/>
        </p:nvSpPr>
        <p:spPr>
          <a:xfrm>
            <a:off x="810423" y="3508524"/>
            <a:ext cx="6001270" cy="2693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Trajectory is a sequence of</a:t>
            </a:r>
            <a:endParaRPr/>
          </a:p>
          <a:p>
            <a:pPr indent="-342900" lvl="1" marL="720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states</a:t>
            </a:r>
            <a:endParaRPr/>
          </a:p>
          <a:p>
            <a:pPr indent="-342900" lvl="1" marL="720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actions</a:t>
            </a:r>
            <a:endParaRPr/>
          </a:p>
          <a:p>
            <a:pPr indent="-342900" lvl="1" marL="720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rewards</a:t>
            </a:r>
            <a:endParaRPr/>
          </a:p>
          <a:p>
            <a:pPr indent="-3429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Can be infinite, we can't wait that long</a:t>
            </a:r>
            <a:endParaRPr/>
          </a:p>
          <a:p>
            <a:pPr indent="0" lvl="0" marL="3771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835" name="Google Shape;835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95048" y="4005064"/>
            <a:ext cx="393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85548" y="4447758"/>
            <a:ext cx="4064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01123" y="4869904"/>
            <a:ext cx="393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26556" y="1370064"/>
            <a:ext cx="139700" cy="1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5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38500" y="1228779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5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40268" y="1788607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179381" y="1944351"/>
            <a:ext cx="1397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415898" y="2231865"/>
            <a:ext cx="177800" cy="1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908005" y="1070331"/>
            <a:ext cx="1778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6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Recap:  Q-learning</a:t>
            </a:r>
            <a:endParaRPr/>
          </a:p>
        </p:txBody>
      </p:sp>
      <p:cxnSp>
        <p:nvCxnSpPr>
          <p:cNvPr id="849" name="Google Shape;849;p56"/>
          <p:cNvCxnSpPr/>
          <p:nvPr/>
        </p:nvCxnSpPr>
        <p:spPr>
          <a:xfrm flipH="1" rot="10800000">
            <a:off x="575086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50" name="Google Shape;850;p56"/>
          <p:cNvCxnSpPr/>
          <p:nvPr/>
        </p:nvCxnSpPr>
        <p:spPr>
          <a:xfrm>
            <a:off x="202251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851" name="Google Shape;851;p56"/>
          <p:cNvSpPr/>
          <p:nvPr/>
        </p:nvSpPr>
        <p:spPr>
          <a:xfrm>
            <a:off x="1585078" y="1626565"/>
            <a:ext cx="434612" cy="434612"/>
          </a:xfrm>
          <a:prstGeom prst="ellipse">
            <a:avLst/>
          </a:prstGeom>
          <a:solidFill>
            <a:srgbClr val="42997E">
              <a:alpha val="14901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852" name="Google Shape;852;p56"/>
          <p:cNvCxnSpPr/>
          <p:nvPr/>
        </p:nvCxnSpPr>
        <p:spPr>
          <a:xfrm>
            <a:off x="4916213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853" name="Google Shape;853;p56"/>
          <p:cNvSpPr/>
          <p:nvPr/>
        </p:nvSpPr>
        <p:spPr>
          <a:xfrm>
            <a:off x="4478773" y="162656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54" name="Google Shape;854;p56"/>
          <p:cNvSpPr/>
          <p:nvPr/>
        </p:nvSpPr>
        <p:spPr>
          <a:xfrm>
            <a:off x="3031925" y="2159436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855" name="Google Shape;855;p56"/>
          <p:cNvCxnSpPr/>
          <p:nvPr/>
        </p:nvCxnSpPr>
        <p:spPr>
          <a:xfrm flipH="1" rot="10800000">
            <a:off x="6362475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856" name="Google Shape;856;p56"/>
          <p:cNvSpPr/>
          <p:nvPr/>
        </p:nvSpPr>
        <p:spPr>
          <a:xfrm>
            <a:off x="5925620" y="2159436"/>
            <a:ext cx="434612" cy="434612"/>
          </a:xfrm>
          <a:prstGeom prst="ellipse">
            <a:avLst/>
          </a:prstGeom>
          <a:solidFill>
            <a:srgbClr val="42997E">
              <a:alpha val="14901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857" name="Google Shape;857;p56"/>
          <p:cNvCxnSpPr/>
          <p:nvPr/>
        </p:nvCxnSpPr>
        <p:spPr>
          <a:xfrm>
            <a:off x="780990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858" name="Google Shape;858;p56"/>
          <p:cNvSpPr/>
          <p:nvPr/>
        </p:nvSpPr>
        <p:spPr>
          <a:xfrm>
            <a:off x="7372467" y="1626565"/>
            <a:ext cx="434612" cy="434612"/>
          </a:xfrm>
          <a:prstGeom prst="ellipse">
            <a:avLst/>
          </a:prstGeom>
          <a:solidFill>
            <a:srgbClr val="42997E">
              <a:alpha val="14901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59" name="Google Shape;859;p56"/>
          <p:cNvSpPr/>
          <p:nvPr/>
        </p:nvSpPr>
        <p:spPr>
          <a:xfrm>
            <a:off x="2556477" y="1340768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60" name="Google Shape;860;p56"/>
          <p:cNvSpPr/>
          <p:nvPr/>
        </p:nvSpPr>
        <p:spPr>
          <a:xfrm>
            <a:off x="3778138" y="1349546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61" name="Google Shape;861;p56"/>
          <p:cNvSpPr/>
          <p:nvPr/>
        </p:nvSpPr>
        <p:spPr>
          <a:xfrm>
            <a:off x="6689389" y="1345157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62" name="Google Shape;862;p56"/>
          <p:cNvSpPr/>
          <p:nvPr/>
        </p:nvSpPr>
        <p:spPr>
          <a:xfrm flipH="1" rot="10800000">
            <a:off x="5286432" y="2113145"/>
            <a:ext cx="259735" cy="781382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63" name="Google Shape;863;p56"/>
          <p:cNvSpPr txBox="1"/>
          <p:nvPr/>
        </p:nvSpPr>
        <p:spPr>
          <a:xfrm>
            <a:off x="1292030" y="121888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864" name="Google Shape;86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116" y="1378992"/>
            <a:ext cx="1524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1778" y="1959722"/>
            <a:ext cx="1524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5800" y="1290965"/>
            <a:ext cx="2540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7568" y="1811988"/>
            <a:ext cx="3429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90619" y="1655770"/>
            <a:ext cx="2794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11693" y="2232917"/>
            <a:ext cx="3683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56"/>
          <p:cNvSpPr txBox="1"/>
          <p:nvPr/>
        </p:nvSpPr>
        <p:spPr>
          <a:xfrm>
            <a:off x="1682251" y="208426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871" name="Google Shape;871;p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24542" y="2240099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30206" y="2176134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70307" y="2810394"/>
            <a:ext cx="2667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56"/>
          <p:cNvSpPr/>
          <p:nvPr/>
        </p:nvSpPr>
        <p:spPr>
          <a:xfrm>
            <a:off x="810423" y="3768059"/>
            <a:ext cx="6369570" cy="2607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31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Initialize Q(s,a) with zeros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13335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Loop:</a:t>
            </a:r>
            <a:endParaRPr/>
          </a:p>
          <a:p>
            <a:pPr indent="-342900" lvl="1" marL="4762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Sample                                   from env</a:t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1" marL="47625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Compute</a:t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1" marL="4762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Update </a:t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875" name="Google Shape;875;p56"/>
          <p:cNvCxnSpPr/>
          <p:nvPr/>
        </p:nvCxnSpPr>
        <p:spPr>
          <a:xfrm flipH="1" rot="10800000">
            <a:off x="4894772" y="959425"/>
            <a:ext cx="1330782" cy="689675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miter lim="400000"/>
            <a:headEnd len="sm" w="sm" type="none"/>
            <a:tailEnd len="med" w="med" type="triangle"/>
          </a:ln>
        </p:spPr>
      </p:cxnSp>
      <p:cxnSp>
        <p:nvCxnSpPr>
          <p:cNvPr id="876" name="Google Shape;876;p56"/>
          <p:cNvCxnSpPr/>
          <p:nvPr/>
        </p:nvCxnSpPr>
        <p:spPr>
          <a:xfrm flipH="1" rot="10800000">
            <a:off x="3468781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77" name="Google Shape;877;p56"/>
          <p:cNvCxnSpPr/>
          <p:nvPr/>
        </p:nvCxnSpPr>
        <p:spPr>
          <a:xfrm>
            <a:off x="4937008" y="1873902"/>
            <a:ext cx="1278780" cy="62604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miter lim="400000"/>
            <a:headEnd len="sm" w="sm" type="none"/>
            <a:tailEnd len="med" w="med" type="triangle"/>
          </a:ln>
        </p:spPr>
      </p:cxnSp>
      <p:cxnSp>
        <p:nvCxnSpPr>
          <p:cNvPr id="878" name="Google Shape;878;p56"/>
          <p:cNvCxnSpPr/>
          <p:nvPr/>
        </p:nvCxnSpPr>
        <p:spPr>
          <a:xfrm flipH="1" rot="10800000">
            <a:off x="4944405" y="1737545"/>
            <a:ext cx="1281150" cy="5143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miter lim="400000"/>
            <a:headEnd len="sm" w="sm" type="none"/>
            <a:tailEnd len="med" w="med" type="triangle"/>
          </a:ln>
        </p:spPr>
      </p:cxnSp>
      <p:pic>
        <p:nvPicPr>
          <p:cNvPr id="879" name="Google Shape;879;p5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60232" y="774891"/>
            <a:ext cx="1282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5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80520" y="1520188"/>
            <a:ext cx="1282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5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380520" y="2315095"/>
            <a:ext cx="12827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56"/>
          <p:cNvSpPr/>
          <p:nvPr/>
        </p:nvSpPr>
        <p:spPr>
          <a:xfrm>
            <a:off x="4561321" y="423988"/>
            <a:ext cx="147422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possible </a:t>
            </a:r>
            <a:b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actions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883" name="Google Shape;883;p5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908005" y="1070331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5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45251" y="3356992"/>
            <a:ext cx="42164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5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449906" y="5812928"/>
            <a:ext cx="57404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5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13442" y="4673465"/>
            <a:ext cx="19558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5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733769" y="5194645"/>
            <a:ext cx="5194300" cy="5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57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SARSA</a:t>
            </a:r>
            <a:endParaRPr/>
          </a:p>
        </p:txBody>
      </p:sp>
      <p:cxnSp>
        <p:nvCxnSpPr>
          <p:cNvPr id="893" name="Google Shape;893;p57"/>
          <p:cNvCxnSpPr/>
          <p:nvPr/>
        </p:nvCxnSpPr>
        <p:spPr>
          <a:xfrm flipH="1" rot="10800000">
            <a:off x="575086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94" name="Google Shape;894;p57"/>
          <p:cNvCxnSpPr/>
          <p:nvPr/>
        </p:nvCxnSpPr>
        <p:spPr>
          <a:xfrm>
            <a:off x="202251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895" name="Google Shape;895;p57"/>
          <p:cNvSpPr/>
          <p:nvPr/>
        </p:nvSpPr>
        <p:spPr>
          <a:xfrm>
            <a:off x="1585078" y="1626565"/>
            <a:ext cx="434612" cy="434612"/>
          </a:xfrm>
          <a:prstGeom prst="ellipse">
            <a:avLst/>
          </a:prstGeom>
          <a:solidFill>
            <a:srgbClr val="42997E">
              <a:alpha val="14901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896" name="Google Shape;896;p57"/>
          <p:cNvCxnSpPr/>
          <p:nvPr/>
        </p:nvCxnSpPr>
        <p:spPr>
          <a:xfrm>
            <a:off x="4916213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897" name="Google Shape;897;p57"/>
          <p:cNvSpPr/>
          <p:nvPr/>
        </p:nvSpPr>
        <p:spPr>
          <a:xfrm>
            <a:off x="4478773" y="162656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98" name="Google Shape;898;p57"/>
          <p:cNvSpPr/>
          <p:nvPr/>
        </p:nvSpPr>
        <p:spPr>
          <a:xfrm>
            <a:off x="3031925" y="2159436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899" name="Google Shape;899;p57"/>
          <p:cNvCxnSpPr/>
          <p:nvPr/>
        </p:nvCxnSpPr>
        <p:spPr>
          <a:xfrm flipH="1" rot="10800000">
            <a:off x="6362475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900" name="Google Shape;900;p57"/>
          <p:cNvSpPr/>
          <p:nvPr/>
        </p:nvSpPr>
        <p:spPr>
          <a:xfrm>
            <a:off x="5925620" y="2159436"/>
            <a:ext cx="434612" cy="434612"/>
          </a:xfrm>
          <a:prstGeom prst="ellipse">
            <a:avLst/>
          </a:prstGeom>
          <a:solidFill>
            <a:srgbClr val="42997E">
              <a:alpha val="14901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901" name="Google Shape;901;p57"/>
          <p:cNvCxnSpPr/>
          <p:nvPr/>
        </p:nvCxnSpPr>
        <p:spPr>
          <a:xfrm>
            <a:off x="780990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902" name="Google Shape;902;p57"/>
          <p:cNvSpPr/>
          <p:nvPr/>
        </p:nvSpPr>
        <p:spPr>
          <a:xfrm>
            <a:off x="7372467" y="1626565"/>
            <a:ext cx="434612" cy="434612"/>
          </a:xfrm>
          <a:prstGeom prst="ellipse">
            <a:avLst/>
          </a:prstGeom>
          <a:solidFill>
            <a:srgbClr val="42997E">
              <a:alpha val="14901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03" name="Google Shape;903;p57"/>
          <p:cNvSpPr/>
          <p:nvPr/>
        </p:nvSpPr>
        <p:spPr>
          <a:xfrm>
            <a:off x="2556477" y="1340768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04" name="Google Shape;904;p57"/>
          <p:cNvSpPr/>
          <p:nvPr/>
        </p:nvSpPr>
        <p:spPr>
          <a:xfrm>
            <a:off x="3778138" y="1349546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05" name="Google Shape;905;p57"/>
          <p:cNvSpPr/>
          <p:nvPr/>
        </p:nvSpPr>
        <p:spPr>
          <a:xfrm>
            <a:off x="6689389" y="1345157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06" name="Google Shape;906;p57"/>
          <p:cNvSpPr/>
          <p:nvPr/>
        </p:nvSpPr>
        <p:spPr>
          <a:xfrm flipH="1" rot="10800000">
            <a:off x="5286432" y="2113145"/>
            <a:ext cx="259735" cy="781382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07" name="Google Shape;907;p57"/>
          <p:cNvSpPr txBox="1"/>
          <p:nvPr/>
        </p:nvSpPr>
        <p:spPr>
          <a:xfrm>
            <a:off x="1292030" y="121888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908" name="Google Shape;90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116" y="1378992"/>
            <a:ext cx="1524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1778" y="1959722"/>
            <a:ext cx="1524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5800" y="1290965"/>
            <a:ext cx="2540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7568" y="1811988"/>
            <a:ext cx="3429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90619" y="1655770"/>
            <a:ext cx="2794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11693" y="2232917"/>
            <a:ext cx="3683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57"/>
          <p:cNvSpPr txBox="1"/>
          <p:nvPr/>
        </p:nvSpPr>
        <p:spPr>
          <a:xfrm>
            <a:off x="1682251" y="208426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915" name="Google Shape;915;p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24542" y="2240099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30206" y="2176134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5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70307" y="2810394"/>
            <a:ext cx="266700" cy="31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8" name="Google Shape;918;p57"/>
          <p:cNvCxnSpPr/>
          <p:nvPr/>
        </p:nvCxnSpPr>
        <p:spPr>
          <a:xfrm flipH="1" rot="10800000">
            <a:off x="3468781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19" name="Google Shape;919;p57"/>
          <p:cNvCxnSpPr/>
          <p:nvPr/>
        </p:nvCxnSpPr>
        <p:spPr>
          <a:xfrm>
            <a:off x="4937009" y="1873902"/>
            <a:ext cx="1000328" cy="54399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id="920" name="Google Shape;920;p5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908005" y="1070331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5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45251" y="3356992"/>
            <a:ext cx="42164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5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512800" y="4672768"/>
            <a:ext cx="23114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5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732400" y="5194784"/>
            <a:ext cx="4356100" cy="6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57"/>
          <p:cNvSpPr/>
          <p:nvPr/>
        </p:nvSpPr>
        <p:spPr>
          <a:xfrm>
            <a:off x="810423" y="3768059"/>
            <a:ext cx="6369570" cy="2607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31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Initialize Q(s,a) with zeros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13335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Loop:</a:t>
            </a:r>
            <a:endParaRPr/>
          </a:p>
          <a:p>
            <a:pPr indent="-342900" lvl="1" marL="4762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Sample                                 ‘        from env</a:t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1" marL="47625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Compute</a:t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1" marL="4762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Update </a:t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925" name="Google Shape;925;p5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449906" y="5812928"/>
            <a:ext cx="5740400" cy="4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8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SARSA</a:t>
            </a:r>
            <a:endParaRPr/>
          </a:p>
        </p:txBody>
      </p:sp>
      <p:cxnSp>
        <p:nvCxnSpPr>
          <p:cNvPr id="931" name="Google Shape;931;p58"/>
          <p:cNvCxnSpPr/>
          <p:nvPr/>
        </p:nvCxnSpPr>
        <p:spPr>
          <a:xfrm flipH="1" rot="10800000">
            <a:off x="575086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32" name="Google Shape;932;p58"/>
          <p:cNvCxnSpPr/>
          <p:nvPr/>
        </p:nvCxnSpPr>
        <p:spPr>
          <a:xfrm>
            <a:off x="202251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933" name="Google Shape;933;p58"/>
          <p:cNvSpPr/>
          <p:nvPr/>
        </p:nvSpPr>
        <p:spPr>
          <a:xfrm>
            <a:off x="1585078" y="1626565"/>
            <a:ext cx="434612" cy="434612"/>
          </a:xfrm>
          <a:prstGeom prst="ellipse">
            <a:avLst/>
          </a:prstGeom>
          <a:solidFill>
            <a:srgbClr val="42997E">
              <a:alpha val="14901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934" name="Google Shape;934;p58"/>
          <p:cNvCxnSpPr/>
          <p:nvPr/>
        </p:nvCxnSpPr>
        <p:spPr>
          <a:xfrm>
            <a:off x="4916213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935" name="Google Shape;935;p58"/>
          <p:cNvSpPr/>
          <p:nvPr/>
        </p:nvSpPr>
        <p:spPr>
          <a:xfrm>
            <a:off x="4478773" y="162656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36" name="Google Shape;936;p58"/>
          <p:cNvSpPr/>
          <p:nvPr/>
        </p:nvSpPr>
        <p:spPr>
          <a:xfrm>
            <a:off x="3031925" y="2159436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937" name="Google Shape;937;p58"/>
          <p:cNvCxnSpPr/>
          <p:nvPr/>
        </p:nvCxnSpPr>
        <p:spPr>
          <a:xfrm flipH="1" rot="10800000">
            <a:off x="6362475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938" name="Google Shape;938;p58"/>
          <p:cNvSpPr/>
          <p:nvPr/>
        </p:nvSpPr>
        <p:spPr>
          <a:xfrm>
            <a:off x="5925620" y="2159436"/>
            <a:ext cx="434612" cy="434612"/>
          </a:xfrm>
          <a:prstGeom prst="ellipse">
            <a:avLst/>
          </a:prstGeom>
          <a:solidFill>
            <a:srgbClr val="42997E">
              <a:alpha val="14901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939" name="Google Shape;939;p58"/>
          <p:cNvCxnSpPr/>
          <p:nvPr/>
        </p:nvCxnSpPr>
        <p:spPr>
          <a:xfrm>
            <a:off x="780990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940" name="Google Shape;940;p58"/>
          <p:cNvSpPr/>
          <p:nvPr/>
        </p:nvSpPr>
        <p:spPr>
          <a:xfrm>
            <a:off x="7372467" y="1626565"/>
            <a:ext cx="434612" cy="434612"/>
          </a:xfrm>
          <a:prstGeom prst="ellipse">
            <a:avLst/>
          </a:prstGeom>
          <a:solidFill>
            <a:srgbClr val="42997E">
              <a:alpha val="14901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41" name="Google Shape;941;p58"/>
          <p:cNvSpPr/>
          <p:nvPr/>
        </p:nvSpPr>
        <p:spPr>
          <a:xfrm>
            <a:off x="2556477" y="1340768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42" name="Google Shape;942;p58"/>
          <p:cNvSpPr/>
          <p:nvPr/>
        </p:nvSpPr>
        <p:spPr>
          <a:xfrm>
            <a:off x="3778138" y="1349546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43" name="Google Shape;943;p58"/>
          <p:cNvSpPr/>
          <p:nvPr/>
        </p:nvSpPr>
        <p:spPr>
          <a:xfrm>
            <a:off x="6689389" y="1345157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44" name="Google Shape;944;p58"/>
          <p:cNvSpPr/>
          <p:nvPr/>
        </p:nvSpPr>
        <p:spPr>
          <a:xfrm flipH="1" rot="10800000">
            <a:off x="5286432" y="2113145"/>
            <a:ext cx="259735" cy="781382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45" name="Google Shape;945;p58"/>
          <p:cNvSpPr txBox="1"/>
          <p:nvPr/>
        </p:nvSpPr>
        <p:spPr>
          <a:xfrm>
            <a:off x="1292030" y="121888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946" name="Google Shape;94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116" y="1378992"/>
            <a:ext cx="1524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1778" y="1959722"/>
            <a:ext cx="1524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5800" y="1290965"/>
            <a:ext cx="2540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7568" y="1811988"/>
            <a:ext cx="3429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90619" y="1655770"/>
            <a:ext cx="2794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11693" y="2232917"/>
            <a:ext cx="3683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58"/>
          <p:cNvSpPr txBox="1"/>
          <p:nvPr/>
        </p:nvSpPr>
        <p:spPr>
          <a:xfrm>
            <a:off x="1682251" y="208426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953" name="Google Shape;953;p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24542" y="2240099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30206" y="2176134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70307" y="2810394"/>
            <a:ext cx="266700" cy="31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6" name="Google Shape;956;p58"/>
          <p:cNvCxnSpPr/>
          <p:nvPr/>
        </p:nvCxnSpPr>
        <p:spPr>
          <a:xfrm flipH="1" rot="10800000">
            <a:off x="3468781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57" name="Google Shape;957;p58"/>
          <p:cNvCxnSpPr/>
          <p:nvPr/>
        </p:nvCxnSpPr>
        <p:spPr>
          <a:xfrm>
            <a:off x="4937009" y="1873902"/>
            <a:ext cx="1000328" cy="54399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958" name="Google Shape;958;p58"/>
          <p:cNvSpPr/>
          <p:nvPr/>
        </p:nvSpPr>
        <p:spPr>
          <a:xfrm>
            <a:off x="4977225" y="2779606"/>
            <a:ext cx="147422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possible </a:t>
            </a:r>
            <a:b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actions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959" name="Google Shape;959;p5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908005" y="1070331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45251" y="3356992"/>
            <a:ext cx="42164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512800" y="4672768"/>
            <a:ext cx="23114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732400" y="5194784"/>
            <a:ext cx="4356100" cy="6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58"/>
          <p:cNvSpPr/>
          <p:nvPr/>
        </p:nvSpPr>
        <p:spPr>
          <a:xfrm>
            <a:off x="810423" y="3768059"/>
            <a:ext cx="6369570" cy="2607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31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Initialize Q(s,a) with zeros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13335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Loop:</a:t>
            </a:r>
            <a:endParaRPr/>
          </a:p>
          <a:p>
            <a:pPr indent="-342900" lvl="1" marL="4762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Sample                                 ‘        from env</a:t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1" marL="47625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Compute</a:t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1" marL="4762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Update </a:t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964" name="Google Shape;964;p5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449906" y="5812928"/>
            <a:ext cx="5740400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58"/>
          <p:cNvSpPr/>
          <p:nvPr/>
        </p:nvSpPr>
        <p:spPr>
          <a:xfrm>
            <a:off x="4202491" y="3385801"/>
            <a:ext cx="219978" cy="309106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8B72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66" name="Google Shape;966;p58"/>
          <p:cNvSpPr/>
          <p:nvPr/>
        </p:nvSpPr>
        <p:spPr>
          <a:xfrm>
            <a:off x="6078927" y="3825714"/>
            <a:ext cx="23042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hence “SARSA”</a:t>
            </a:r>
            <a:endParaRPr/>
          </a:p>
        </p:txBody>
      </p:sp>
      <p:cxnSp>
        <p:nvCxnSpPr>
          <p:cNvPr id="967" name="Google Shape;967;p58"/>
          <p:cNvCxnSpPr/>
          <p:nvPr/>
        </p:nvCxnSpPr>
        <p:spPr>
          <a:xfrm flipH="1">
            <a:off x="4625801" y="4090073"/>
            <a:ext cx="1401767" cy="514398"/>
          </a:xfrm>
          <a:prstGeom prst="straightConnector1">
            <a:avLst/>
          </a:prstGeom>
          <a:noFill/>
          <a:ln cap="flat" cmpd="sng" w="25400">
            <a:solidFill>
              <a:srgbClr val="42997E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68" name="Google Shape;968;p58"/>
          <p:cNvSpPr/>
          <p:nvPr/>
        </p:nvSpPr>
        <p:spPr>
          <a:xfrm>
            <a:off x="7245104" y="4421459"/>
            <a:ext cx="166146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next action (not max)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969" name="Google Shape;969;p58"/>
          <p:cNvCxnSpPr/>
          <p:nvPr/>
        </p:nvCxnSpPr>
        <p:spPr>
          <a:xfrm flipH="1">
            <a:off x="6771074" y="4906699"/>
            <a:ext cx="505156" cy="212698"/>
          </a:xfrm>
          <a:prstGeom prst="straightConnector1">
            <a:avLst/>
          </a:prstGeom>
          <a:noFill/>
          <a:ln cap="flat" cmpd="sng" w="25400">
            <a:solidFill>
              <a:srgbClr val="42997E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59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Expected value SARSA</a:t>
            </a:r>
            <a:endParaRPr/>
          </a:p>
        </p:txBody>
      </p:sp>
      <p:cxnSp>
        <p:nvCxnSpPr>
          <p:cNvPr id="975" name="Google Shape;975;p59"/>
          <p:cNvCxnSpPr/>
          <p:nvPr/>
        </p:nvCxnSpPr>
        <p:spPr>
          <a:xfrm flipH="1" rot="10800000">
            <a:off x="575086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76" name="Google Shape;976;p59"/>
          <p:cNvCxnSpPr/>
          <p:nvPr/>
        </p:nvCxnSpPr>
        <p:spPr>
          <a:xfrm>
            <a:off x="202251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977" name="Google Shape;977;p59"/>
          <p:cNvSpPr/>
          <p:nvPr/>
        </p:nvSpPr>
        <p:spPr>
          <a:xfrm>
            <a:off x="1585078" y="1626565"/>
            <a:ext cx="434612" cy="434612"/>
          </a:xfrm>
          <a:prstGeom prst="ellipse">
            <a:avLst/>
          </a:prstGeom>
          <a:solidFill>
            <a:srgbClr val="42997E">
              <a:alpha val="14901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978" name="Google Shape;978;p59"/>
          <p:cNvCxnSpPr/>
          <p:nvPr/>
        </p:nvCxnSpPr>
        <p:spPr>
          <a:xfrm>
            <a:off x="4916213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979" name="Google Shape;979;p59"/>
          <p:cNvSpPr/>
          <p:nvPr/>
        </p:nvSpPr>
        <p:spPr>
          <a:xfrm>
            <a:off x="4478773" y="162656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80" name="Google Shape;980;p59"/>
          <p:cNvSpPr/>
          <p:nvPr/>
        </p:nvSpPr>
        <p:spPr>
          <a:xfrm>
            <a:off x="3031925" y="2159436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981" name="Google Shape;981;p59"/>
          <p:cNvCxnSpPr/>
          <p:nvPr/>
        </p:nvCxnSpPr>
        <p:spPr>
          <a:xfrm flipH="1" rot="10800000">
            <a:off x="6362475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982" name="Google Shape;982;p59"/>
          <p:cNvSpPr/>
          <p:nvPr/>
        </p:nvSpPr>
        <p:spPr>
          <a:xfrm>
            <a:off x="5925620" y="2159436"/>
            <a:ext cx="434612" cy="434612"/>
          </a:xfrm>
          <a:prstGeom prst="ellipse">
            <a:avLst/>
          </a:prstGeom>
          <a:solidFill>
            <a:srgbClr val="42997E">
              <a:alpha val="14901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983" name="Google Shape;983;p59"/>
          <p:cNvCxnSpPr/>
          <p:nvPr/>
        </p:nvCxnSpPr>
        <p:spPr>
          <a:xfrm>
            <a:off x="780990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984" name="Google Shape;984;p59"/>
          <p:cNvSpPr/>
          <p:nvPr/>
        </p:nvSpPr>
        <p:spPr>
          <a:xfrm>
            <a:off x="7372467" y="1626565"/>
            <a:ext cx="434612" cy="434612"/>
          </a:xfrm>
          <a:prstGeom prst="ellipse">
            <a:avLst/>
          </a:prstGeom>
          <a:solidFill>
            <a:srgbClr val="42997E">
              <a:alpha val="14901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85" name="Google Shape;985;p59"/>
          <p:cNvSpPr/>
          <p:nvPr/>
        </p:nvSpPr>
        <p:spPr>
          <a:xfrm>
            <a:off x="2556477" y="1340768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86" name="Google Shape;986;p59"/>
          <p:cNvSpPr/>
          <p:nvPr/>
        </p:nvSpPr>
        <p:spPr>
          <a:xfrm>
            <a:off x="3778138" y="1349546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87" name="Google Shape;987;p59"/>
          <p:cNvSpPr/>
          <p:nvPr/>
        </p:nvSpPr>
        <p:spPr>
          <a:xfrm>
            <a:off x="6689389" y="1345157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88" name="Google Shape;988;p59"/>
          <p:cNvSpPr/>
          <p:nvPr/>
        </p:nvSpPr>
        <p:spPr>
          <a:xfrm flipH="1" rot="10800000">
            <a:off x="5286432" y="2113145"/>
            <a:ext cx="259735" cy="781382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89" name="Google Shape;989;p59"/>
          <p:cNvSpPr txBox="1"/>
          <p:nvPr/>
        </p:nvSpPr>
        <p:spPr>
          <a:xfrm>
            <a:off x="1292030" y="121888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990" name="Google Shape;99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116" y="1378992"/>
            <a:ext cx="1524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1778" y="1959722"/>
            <a:ext cx="1524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5800" y="1290965"/>
            <a:ext cx="2540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7568" y="1811988"/>
            <a:ext cx="3429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90619" y="1655770"/>
            <a:ext cx="2794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11693" y="2232917"/>
            <a:ext cx="3683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59"/>
          <p:cNvSpPr txBox="1"/>
          <p:nvPr/>
        </p:nvSpPr>
        <p:spPr>
          <a:xfrm>
            <a:off x="1682251" y="208426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997" name="Google Shape;997;p5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24542" y="2240099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5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30206" y="2176134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5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70307" y="2810394"/>
            <a:ext cx="2667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59"/>
          <p:cNvSpPr/>
          <p:nvPr/>
        </p:nvSpPr>
        <p:spPr>
          <a:xfrm>
            <a:off x="810423" y="3768059"/>
            <a:ext cx="6369570" cy="2607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31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Initialize Q(s,a) with zeros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13335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Loop:</a:t>
            </a:r>
            <a:endParaRPr/>
          </a:p>
          <a:p>
            <a:pPr indent="-342900" lvl="1" marL="4762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Sample                                   from env</a:t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1" marL="47625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Compute</a:t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1" marL="4762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Update </a:t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1001" name="Google Shape;1001;p59"/>
          <p:cNvCxnSpPr/>
          <p:nvPr/>
        </p:nvCxnSpPr>
        <p:spPr>
          <a:xfrm flipH="1" rot="10800000">
            <a:off x="4894772" y="959425"/>
            <a:ext cx="1330782" cy="689675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miter lim="400000"/>
            <a:headEnd len="sm" w="sm" type="none"/>
            <a:tailEnd len="med" w="med" type="triangle"/>
          </a:ln>
        </p:spPr>
      </p:cxnSp>
      <p:cxnSp>
        <p:nvCxnSpPr>
          <p:cNvPr id="1002" name="Google Shape;1002;p59"/>
          <p:cNvCxnSpPr/>
          <p:nvPr/>
        </p:nvCxnSpPr>
        <p:spPr>
          <a:xfrm flipH="1" rot="10800000">
            <a:off x="3468781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003" name="Google Shape;1003;p59"/>
          <p:cNvCxnSpPr/>
          <p:nvPr/>
        </p:nvCxnSpPr>
        <p:spPr>
          <a:xfrm>
            <a:off x="4937008" y="1873902"/>
            <a:ext cx="1278780" cy="62604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miter lim="400000"/>
            <a:headEnd len="sm" w="sm" type="none"/>
            <a:tailEnd len="med" w="med" type="triangle"/>
          </a:ln>
        </p:spPr>
      </p:cxnSp>
      <p:cxnSp>
        <p:nvCxnSpPr>
          <p:cNvPr id="1004" name="Google Shape;1004;p59"/>
          <p:cNvCxnSpPr/>
          <p:nvPr/>
        </p:nvCxnSpPr>
        <p:spPr>
          <a:xfrm flipH="1" rot="10800000">
            <a:off x="4944405" y="1737545"/>
            <a:ext cx="1281150" cy="5143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miter lim="400000"/>
            <a:headEnd len="sm" w="sm" type="none"/>
            <a:tailEnd len="med" w="med" type="triangle"/>
          </a:ln>
        </p:spPr>
      </p:cxnSp>
      <p:pic>
        <p:nvPicPr>
          <p:cNvPr id="1005" name="Google Shape;1005;p5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60232" y="774891"/>
            <a:ext cx="1282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5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80520" y="1520188"/>
            <a:ext cx="1282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5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380520" y="2315095"/>
            <a:ext cx="1282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5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908005" y="1070331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5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45251" y="3356992"/>
            <a:ext cx="42164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5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449906" y="5812928"/>
            <a:ext cx="57404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5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13442" y="4673465"/>
            <a:ext cx="19558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5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732400" y="5194784"/>
            <a:ext cx="5727700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9"/>
          <p:cNvSpPr/>
          <p:nvPr/>
        </p:nvSpPr>
        <p:spPr>
          <a:xfrm>
            <a:off x="4561321" y="423988"/>
            <a:ext cx="147422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possible </a:t>
            </a:r>
            <a:b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actions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60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Expected value SARSA</a:t>
            </a:r>
            <a:endParaRPr/>
          </a:p>
        </p:txBody>
      </p:sp>
      <p:cxnSp>
        <p:nvCxnSpPr>
          <p:cNvPr id="1019" name="Google Shape;1019;p60"/>
          <p:cNvCxnSpPr/>
          <p:nvPr/>
        </p:nvCxnSpPr>
        <p:spPr>
          <a:xfrm flipH="1" rot="10800000">
            <a:off x="575086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020" name="Google Shape;1020;p60"/>
          <p:cNvCxnSpPr/>
          <p:nvPr/>
        </p:nvCxnSpPr>
        <p:spPr>
          <a:xfrm>
            <a:off x="202251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021" name="Google Shape;1021;p60"/>
          <p:cNvSpPr/>
          <p:nvPr/>
        </p:nvSpPr>
        <p:spPr>
          <a:xfrm>
            <a:off x="1585078" y="1626565"/>
            <a:ext cx="434612" cy="434612"/>
          </a:xfrm>
          <a:prstGeom prst="ellipse">
            <a:avLst/>
          </a:prstGeom>
          <a:solidFill>
            <a:srgbClr val="42997E">
              <a:alpha val="14901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1022" name="Google Shape;1022;p60"/>
          <p:cNvCxnSpPr/>
          <p:nvPr/>
        </p:nvCxnSpPr>
        <p:spPr>
          <a:xfrm>
            <a:off x="4916213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023" name="Google Shape;1023;p60"/>
          <p:cNvSpPr/>
          <p:nvPr/>
        </p:nvSpPr>
        <p:spPr>
          <a:xfrm>
            <a:off x="4478773" y="162656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24" name="Google Shape;1024;p60"/>
          <p:cNvSpPr/>
          <p:nvPr/>
        </p:nvSpPr>
        <p:spPr>
          <a:xfrm>
            <a:off x="3031925" y="2159436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1025" name="Google Shape;1025;p60"/>
          <p:cNvCxnSpPr/>
          <p:nvPr/>
        </p:nvCxnSpPr>
        <p:spPr>
          <a:xfrm flipH="1" rot="10800000">
            <a:off x="6362475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026" name="Google Shape;1026;p60"/>
          <p:cNvSpPr/>
          <p:nvPr/>
        </p:nvSpPr>
        <p:spPr>
          <a:xfrm>
            <a:off x="5925620" y="2159436"/>
            <a:ext cx="434612" cy="434612"/>
          </a:xfrm>
          <a:prstGeom prst="ellipse">
            <a:avLst/>
          </a:prstGeom>
          <a:solidFill>
            <a:srgbClr val="42997E">
              <a:alpha val="14901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1027" name="Google Shape;1027;p60"/>
          <p:cNvCxnSpPr/>
          <p:nvPr/>
        </p:nvCxnSpPr>
        <p:spPr>
          <a:xfrm>
            <a:off x="780990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028" name="Google Shape;1028;p60"/>
          <p:cNvSpPr/>
          <p:nvPr/>
        </p:nvSpPr>
        <p:spPr>
          <a:xfrm>
            <a:off x="7372467" y="1626565"/>
            <a:ext cx="434612" cy="434612"/>
          </a:xfrm>
          <a:prstGeom prst="ellipse">
            <a:avLst/>
          </a:prstGeom>
          <a:solidFill>
            <a:srgbClr val="42997E">
              <a:alpha val="14901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29" name="Google Shape;1029;p60"/>
          <p:cNvSpPr/>
          <p:nvPr/>
        </p:nvSpPr>
        <p:spPr>
          <a:xfrm>
            <a:off x="2556477" y="1340768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30" name="Google Shape;1030;p60"/>
          <p:cNvSpPr/>
          <p:nvPr/>
        </p:nvSpPr>
        <p:spPr>
          <a:xfrm>
            <a:off x="3778138" y="1349546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31" name="Google Shape;1031;p60"/>
          <p:cNvSpPr/>
          <p:nvPr/>
        </p:nvSpPr>
        <p:spPr>
          <a:xfrm>
            <a:off x="6689389" y="1345157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32" name="Google Shape;1032;p60"/>
          <p:cNvSpPr/>
          <p:nvPr/>
        </p:nvSpPr>
        <p:spPr>
          <a:xfrm flipH="1" rot="10800000">
            <a:off x="5286432" y="2113145"/>
            <a:ext cx="259735" cy="781382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52ADC8">
                <a:alpha val="14901"/>
              </a:srgbClr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33" name="Google Shape;1033;p60"/>
          <p:cNvSpPr txBox="1"/>
          <p:nvPr/>
        </p:nvSpPr>
        <p:spPr>
          <a:xfrm>
            <a:off x="1292030" y="121888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034" name="Google Shape;103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116" y="1378992"/>
            <a:ext cx="1524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1778" y="1959722"/>
            <a:ext cx="1524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5800" y="1290965"/>
            <a:ext cx="2540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7568" y="1811988"/>
            <a:ext cx="3429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90619" y="1655770"/>
            <a:ext cx="2794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11693" y="2232917"/>
            <a:ext cx="3683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60"/>
          <p:cNvSpPr txBox="1"/>
          <p:nvPr/>
        </p:nvSpPr>
        <p:spPr>
          <a:xfrm>
            <a:off x="1682251" y="208426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041" name="Google Shape;1041;p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24542" y="2240099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6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30206" y="2176134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6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70307" y="2810394"/>
            <a:ext cx="2667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60"/>
          <p:cNvSpPr/>
          <p:nvPr/>
        </p:nvSpPr>
        <p:spPr>
          <a:xfrm>
            <a:off x="810423" y="3768059"/>
            <a:ext cx="6369570" cy="2607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31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Initialize Q(s,a) with zeros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13335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Loop:</a:t>
            </a:r>
            <a:endParaRPr/>
          </a:p>
          <a:p>
            <a:pPr indent="-342900" lvl="1" marL="4762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Sample                                   from env</a:t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1" marL="47625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Compute</a:t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1" marL="4762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Update </a:t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1045" name="Google Shape;1045;p60"/>
          <p:cNvCxnSpPr/>
          <p:nvPr/>
        </p:nvCxnSpPr>
        <p:spPr>
          <a:xfrm flipH="1" rot="10800000">
            <a:off x="4894772" y="959425"/>
            <a:ext cx="1330782" cy="689675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miter lim="400000"/>
            <a:headEnd len="sm" w="sm" type="none"/>
            <a:tailEnd len="med" w="med" type="triangle"/>
          </a:ln>
        </p:spPr>
      </p:cxnSp>
      <p:cxnSp>
        <p:nvCxnSpPr>
          <p:cNvPr id="1046" name="Google Shape;1046;p60"/>
          <p:cNvCxnSpPr/>
          <p:nvPr/>
        </p:nvCxnSpPr>
        <p:spPr>
          <a:xfrm flipH="1" rot="10800000">
            <a:off x="3468781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047" name="Google Shape;1047;p60"/>
          <p:cNvCxnSpPr/>
          <p:nvPr/>
        </p:nvCxnSpPr>
        <p:spPr>
          <a:xfrm>
            <a:off x="4937008" y="1873902"/>
            <a:ext cx="1278780" cy="62604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miter lim="400000"/>
            <a:headEnd len="sm" w="sm" type="none"/>
            <a:tailEnd len="med" w="med" type="triangle"/>
          </a:ln>
        </p:spPr>
      </p:cxnSp>
      <p:cxnSp>
        <p:nvCxnSpPr>
          <p:cNvPr id="1048" name="Google Shape;1048;p60"/>
          <p:cNvCxnSpPr/>
          <p:nvPr/>
        </p:nvCxnSpPr>
        <p:spPr>
          <a:xfrm flipH="1" rot="10800000">
            <a:off x="4944405" y="1737545"/>
            <a:ext cx="1281150" cy="5143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miter lim="400000"/>
            <a:headEnd len="sm" w="sm" type="none"/>
            <a:tailEnd len="med" w="med" type="triangle"/>
          </a:ln>
        </p:spPr>
      </p:cxnSp>
      <p:pic>
        <p:nvPicPr>
          <p:cNvPr id="1049" name="Google Shape;1049;p6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60232" y="774891"/>
            <a:ext cx="1282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6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80520" y="1520188"/>
            <a:ext cx="1282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6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380520" y="2315095"/>
            <a:ext cx="1282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6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908005" y="1070331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6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45251" y="3356992"/>
            <a:ext cx="42164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6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449906" y="5812928"/>
            <a:ext cx="57404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6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13442" y="4673465"/>
            <a:ext cx="19558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6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732400" y="5194784"/>
            <a:ext cx="5727700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60"/>
          <p:cNvSpPr/>
          <p:nvPr/>
        </p:nvSpPr>
        <p:spPr>
          <a:xfrm>
            <a:off x="6142926" y="3876757"/>
            <a:ext cx="23042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Expected value</a:t>
            </a:r>
            <a:endParaRPr/>
          </a:p>
        </p:txBody>
      </p:sp>
      <p:cxnSp>
        <p:nvCxnSpPr>
          <p:cNvPr id="1058" name="Google Shape;1058;p60"/>
          <p:cNvCxnSpPr/>
          <p:nvPr/>
        </p:nvCxnSpPr>
        <p:spPr>
          <a:xfrm flipH="1">
            <a:off x="5806459" y="4177381"/>
            <a:ext cx="409329" cy="488790"/>
          </a:xfrm>
          <a:prstGeom prst="straightConnector1">
            <a:avLst/>
          </a:prstGeom>
          <a:noFill/>
          <a:ln cap="flat" cmpd="sng" w="25400">
            <a:solidFill>
              <a:srgbClr val="42997E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59" name="Google Shape;1059;p60"/>
          <p:cNvSpPr/>
          <p:nvPr/>
        </p:nvSpPr>
        <p:spPr>
          <a:xfrm>
            <a:off x="4561321" y="423988"/>
            <a:ext cx="147422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possible </a:t>
            </a:r>
            <a:b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actions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61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Difference</a:t>
            </a:r>
            <a:endParaRPr/>
          </a:p>
        </p:txBody>
      </p:sp>
      <p:sp>
        <p:nvSpPr>
          <p:cNvPr id="1065" name="Google Shape;1065;p61"/>
          <p:cNvSpPr/>
          <p:nvPr/>
        </p:nvSpPr>
        <p:spPr>
          <a:xfrm>
            <a:off x="828000" y="910800"/>
            <a:ext cx="3527976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SARSA gets optimal rewards under current exploration strategy</a:t>
            </a:r>
            <a:endParaRPr/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Q-learning policy </a:t>
            </a: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would be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optimal  without exploration</a:t>
            </a:r>
            <a:endParaRPr/>
          </a:p>
        </p:txBody>
      </p:sp>
      <p:pic>
        <p:nvPicPr>
          <p:cNvPr id="1066" name="Google Shape;1066;p61"/>
          <p:cNvPicPr preferRelativeResize="0"/>
          <p:nvPr/>
        </p:nvPicPr>
        <p:blipFill rotWithShape="1">
          <a:blip r:embed="rId3">
            <a:alphaModFix/>
          </a:blip>
          <a:srcRect b="60948" l="0" r="0" t="0"/>
          <a:stretch/>
        </p:blipFill>
        <p:spPr>
          <a:xfrm>
            <a:off x="4067944" y="998820"/>
            <a:ext cx="4841238" cy="1757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61"/>
          <p:cNvPicPr preferRelativeResize="0"/>
          <p:nvPr/>
        </p:nvPicPr>
        <p:blipFill rotWithShape="1">
          <a:blip r:embed="rId3">
            <a:alphaModFix/>
          </a:blip>
          <a:srcRect b="0" l="0" r="9767" t="41832"/>
          <a:stretch/>
        </p:blipFill>
        <p:spPr>
          <a:xfrm>
            <a:off x="4688577" y="3134297"/>
            <a:ext cx="4220605" cy="2529031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61"/>
          <p:cNvSpPr txBox="1"/>
          <p:nvPr/>
        </p:nvSpPr>
        <p:spPr>
          <a:xfrm>
            <a:off x="6509554" y="5856794"/>
            <a:ext cx="12346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Авторство</a:t>
            </a:r>
            <a:endParaRPr sz="1800">
              <a:solidFill>
                <a:srgbClr val="C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idx="1" type="body"/>
          </p:nvPr>
        </p:nvSpPr>
        <p:spPr>
          <a:xfrm>
            <a:off x="828000" y="1270800"/>
            <a:ext cx="770444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Model-free setting:</a:t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We don't know actual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Whachagonnado?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42" name="Google Shape;14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9213" y="2708920"/>
            <a:ext cx="17145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2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On-policy vs Off-policy</a:t>
            </a:r>
            <a:endParaRPr/>
          </a:p>
        </p:txBody>
      </p:sp>
      <p:graphicFrame>
        <p:nvGraphicFramePr>
          <p:cNvPr id="1074" name="Google Shape;1074;p62"/>
          <p:cNvGraphicFramePr/>
          <p:nvPr/>
        </p:nvGraphicFramePr>
        <p:xfrm>
          <a:off x="517176" y="11779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{CDCFB243-D6CD-458C-B22D-0C0B6F8B45A4}</a:tableStyleId>
              </a:tblPr>
              <a:tblGrid>
                <a:gridCol w="4199275"/>
                <a:gridCol w="4199275"/>
              </a:tblGrid>
              <a:tr h="695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 u="none" strike="noStrike">
                          <a:solidFill>
                            <a:srgbClr val="42997E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on-policy</a:t>
                      </a:r>
                      <a:endParaRPr b="0" i="0" sz="2400" u="none" strike="noStrike">
                        <a:solidFill>
                          <a:srgbClr val="42997E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 u="none" strike="noStrike">
                          <a:solidFill>
                            <a:srgbClr val="42997E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off-policy</a:t>
                      </a:r>
                      <a:endParaRPr b="0" i="0" sz="2400" u="none" strike="noStrike">
                        <a:solidFill>
                          <a:srgbClr val="42997E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5450"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Agent </a:t>
                      </a:r>
                      <a:r>
                        <a:rPr b="1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can</a:t>
                      </a: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pick actions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Agent </a:t>
                      </a:r>
                      <a:r>
                        <a:rPr b="1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can't</a:t>
                      </a: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pick actions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125"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Most obvious setup :)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Learning with exploration,</a:t>
                      </a:r>
                      <a:endParaRPr/>
                    </a:p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playing without exploration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125"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Agent always follows his		</a:t>
                      </a:r>
                      <a:r>
                        <a:rPr b="1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own </a:t>
                      </a: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policy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Learning from expert</a:t>
                      </a:r>
                      <a:endParaRPr/>
                    </a:p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(expert is imperfect)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125"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 u="none" strike="noStrike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Learning from sessions</a:t>
                      </a:r>
                      <a:endParaRPr/>
                    </a:p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(recorded data)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75" name="Google Shape;1075;p62"/>
          <p:cNvSpPr/>
          <p:nvPr/>
        </p:nvSpPr>
        <p:spPr>
          <a:xfrm>
            <a:off x="2430463" y="836712"/>
            <a:ext cx="4572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Two problem setups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63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On-policy vs Off-policy</a:t>
            </a:r>
            <a:endParaRPr/>
          </a:p>
        </p:txBody>
      </p:sp>
      <p:graphicFrame>
        <p:nvGraphicFramePr>
          <p:cNvPr id="1081" name="Google Shape;1081;p63"/>
          <p:cNvGraphicFramePr/>
          <p:nvPr/>
        </p:nvGraphicFramePr>
        <p:xfrm>
          <a:off x="517176" y="11779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{CDCFB243-D6CD-458C-B22D-0C0B6F8B45A4}</a:tableStyleId>
              </a:tblPr>
              <a:tblGrid>
                <a:gridCol w="4199275"/>
                <a:gridCol w="4199275"/>
              </a:tblGrid>
              <a:tr h="695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 u="none" strike="noStrike">
                          <a:solidFill>
                            <a:srgbClr val="42997E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on-policy</a:t>
                      </a:r>
                      <a:endParaRPr b="0" i="0" sz="2400" u="none" strike="noStrike">
                        <a:solidFill>
                          <a:srgbClr val="42997E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 u="none" strike="noStrike">
                          <a:solidFill>
                            <a:srgbClr val="42997E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off-policy</a:t>
                      </a:r>
                      <a:endParaRPr b="0" i="0" sz="2400" u="none" strike="noStrike">
                        <a:solidFill>
                          <a:srgbClr val="42997E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5450"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Agent </a:t>
                      </a:r>
                      <a:r>
                        <a:rPr b="1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can</a:t>
                      </a: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pick actions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Agent </a:t>
                      </a:r>
                      <a:r>
                        <a:rPr b="1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can't</a:t>
                      </a: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pick actions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125"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On-policy algorithms </a:t>
                      </a:r>
                      <a:r>
                        <a:rPr b="1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can't </a:t>
                      </a: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learn off-policy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Off-policy algorithms </a:t>
                      </a:r>
                      <a:r>
                        <a:rPr b="1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can </a:t>
                      </a: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learn on-policy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125"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(but they be faster/better)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learn optimal policy even if agent takes random actions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82" name="Google Shape;1082;p63"/>
          <p:cNvSpPr/>
          <p:nvPr/>
        </p:nvSpPr>
        <p:spPr>
          <a:xfrm>
            <a:off x="2430463" y="836712"/>
            <a:ext cx="4572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Two problem setups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83" name="Google Shape;1083;p63"/>
          <p:cNvSpPr/>
          <p:nvPr/>
        </p:nvSpPr>
        <p:spPr>
          <a:xfrm>
            <a:off x="1188071" y="5210668"/>
            <a:ext cx="705678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Trivia: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which of Q-learning, SARSA and exp. val. SARSA will </a:t>
            </a: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only</a:t>
            </a: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work on-policy?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4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On-policy vs Off-policy</a:t>
            </a:r>
            <a:endParaRPr/>
          </a:p>
        </p:txBody>
      </p:sp>
      <p:graphicFrame>
        <p:nvGraphicFramePr>
          <p:cNvPr id="1089" name="Google Shape;1089;p64"/>
          <p:cNvGraphicFramePr/>
          <p:nvPr/>
        </p:nvGraphicFramePr>
        <p:xfrm>
          <a:off x="517176" y="11779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{CDCFB243-D6CD-458C-B22D-0C0B6F8B45A4}</a:tableStyleId>
              </a:tblPr>
              <a:tblGrid>
                <a:gridCol w="4199275"/>
                <a:gridCol w="4199275"/>
              </a:tblGrid>
              <a:tr h="695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 u="none" strike="noStrike">
                          <a:solidFill>
                            <a:srgbClr val="42997E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on-policy</a:t>
                      </a:r>
                      <a:endParaRPr b="0" i="0" sz="2400" u="none" strike="noStrike">
                        <a:solidFill>
                          <a:srgbClr val="42997E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 u="none" strike="noStrike">
                          <a:solidFill>
                            <a:srgbClr val="42997E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off-policy</a:t>
                      </a:r>
                      <a:endParaRPr b="0" i="0" sz="2400" u="none" strike="noStrike">
                        <a:solidFill>
                          <a:srgbClr val="42997E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5450"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Agent </a:t>
                      </a:r>
                      <a:r>
                        <a:rPr b="1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can</a:t>
                      </a: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pick actions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Agent </a:t>
                      </a:r>
                      <a:r>
                        <a:rPr b="1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can't</a:t>
                      </a: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pick actions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125"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On-policy algorithms </a:t>
                      </a:r>
                      <a:r>
                        <a:rPr b="1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can't </a:t>
                      </a: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learn off-policy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Off-policy algorithms </a:t>
                      </a:r>
                      <a:r>
                        <a:rPr b="1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can </a:t>
                      </a: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learn on-policy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125"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SARSA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Q-learning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125"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more coming soon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Expected Value SARSA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90" name="Google Shape;1090;p64"/>
          <p:cNvSpPr/>
          <p:nvPr/>
        </p:nvSpPr>
        <p:spPr>
          <a:xfrm>
            <a:off x="2430463" y="836712"/>
            <a:ext cx="4572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Two problem setups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91" name="Google Shape;1091;p64"/>
          <p:cNvSpPr/>
          <p:nvPr/>
        </p:nvSpPr>
        <p:spPr>
          <a:xfrm>
            <a:off x="1116286" y="5124527"/>
            <a:ext cx="7056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Trivia: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will Crossentropy Method converge if it learns off-policyfrom agent that takes random actions?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65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On-policy vs Off-policy</a:t>
            </a:r>
            <a:endParaRPr/>
          </a:p>
        </p:txBody>
      </p:sp>
      <p:graphicFrame>
        <p:nvGraphicFramePr>
          <p:cNvPr id="1097" name="Google Shape;1097;p65"/>
          <p:cNvGraphicFramePr/>
          <p:nvPr/>
        </p:nvGraphicFramePr>
        <p:xfrm>
          <a:off x="517176" y="11779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{CDCFB243-D6CD-458C-B22D-0C0B6F8B45A4}</a:tableStyleId>
              </a:tblPr>
              <a:tblGrid>
                <a:gridCol w="4199275"/>
                <a:gridCol w="4199275"/>
              </a:tblGrid>
              <a:tr h="695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 u="none" strike="noStrike">
                          <a:solidFill>
                            <a:srgbClr val="42997E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on-policy</a:t>
                      </a:r>
                      <a:endParaRPr b="0" i="0" sz="2400" u="none" strike="noStrike">
                        <a:solidFill>
                          <a:srgbClr val="42997E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 u="none" strike="noStrike">
                          <a:solidFill>
                            <a:srgbClr val="42997E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off-policy</a:t>
                      </a:r>
                      <a:endParaRPr b="0" i="0" sz="2400" u="none" strike="noStrike">
                        <a:solidFill>
                          <a:srgbClr val="42997E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5450"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Agent </a:t>
                      </a:r>
                      <a:r>
                        <a:rPr b="1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can</a:t>
                      </a: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pick actions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Agent </a:t>
                      </a:r>
                      <a:r>
                        <a:rPr b="1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can't</a:t>
                      </a: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pick actions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125"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On-policy algorithms </a:t>
                      </a:r>
                      <a:r>
                        <a:rPr b="1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can't </a:t>
                      </a: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learn off-policy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Off-policy algorithms </a:t>
                      </a:r>
                      <a:r>
                        <a:rPr b="1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can </a:t>
                      </a: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learn on-policy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125"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SARSA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Q-learning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125"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more coming soon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Expected Value SARSA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98" name="Google Shape;1098;p65"/>
          <p:cNvSpPr/>
          <p:nvPr/>
        </p:nvSpPr>
        <p:spPr>
          <a:xfrm>
            <a:off x="2430463" y="836712"/>
            <a:ext cx="4572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Two problem setups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99" name="Google Shape;1099;p65"/>
          <p:cNvSpPr/>
          <p:nvPr/>
        </p:nvSpPr>
        <p:spPr>
          <a:xfrm>
            <a:off x="1116286" y="5124527"/>
            <a:ext cx="7056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Trivia: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will Crossentropy Method converge if it learns off-policyfrom agent that takes random actions?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00" name="Google Shape;1100;p65"/>
          <p:cNvSpPr/>
          <p:nvPr/>
        </p:nvSpPr>
        <p:spPr>
          <a:xfrm>
            <a:off x="3951670" y="5894435"/>
            <a:ext cx="152958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Well, no :)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66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On-policy vs Off-policy</a:t>
            </a:r>
            <a:endParaRPr/>
          </a:p>
        </p:txBody>
      </p:sp>
      <p:graphicFrame>
        <p:nvGraphicFramePr>
          <p:cNvPr id="1106" name="Google Shape;1106;p66"/>
          <p:cNvGraphicFramePr/>
          <p:nvPr/>
        </p:nvGraphicFramePr>
        <p:xfrm>
          <a:off x="517176" y="11779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{CDCFB243-D6CD-458C-B22D-0C0B6F8B45A4}</a:tableStyleId>
              </a:tblPr>
              <a:tblGrid>
                <a:gridCol w="4199275"/>
                <a:gridCol w="4199275"/>
              </a:tblGrid>
              <a:tr h="695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 u="none" strike="noStrike">
                          <a:solidFill>
                            <a:srgbClr val="42997E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on-policy</a:t>
                      </a:r>
                      <a:endParaRPr b="0" i="0" sz="2400" u="none" strike="noStrike">
                        <a:solidFill>
                          <a:srgbClr val="42997E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 u="none" strike="noStrike">
                          <a:solidFill>
                            <a:srgbClr val="42997E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off-policy</a:t>
                      </a:r>
                      <a:endParaRPr b="0" i="0" sz="2400" u="none" strike="noStrike">
                        <a:solidFill>
                          <a:srgbClr val="42997E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5450"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Agent </a:t>
                      </a:r>
                      <a:r>
                        <a:rPr b="1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can</a:t>
                      </a: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pick actions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Agent </a:t>
                      </a:r>
                      <a:r>
                        <a:rPr b="1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can't</a:t>
                      </a: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pick actions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125"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On-policy algorithms </a:t>
                      </a:r>
                      <a:r>
                        <a:rPr b="1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can't </a:t>
                      </a: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learn off-policy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Off-policy algorithms </a:t>
                      </a:r>
                      <a:r>
                        <a:rPr b="1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can </a:t>
                      </a: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learn on-policy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125"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SARSA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Q-learning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125"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more coming soon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Expected Value SARSA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07" name="Google Shape;1107;p66"/>
          <p:cNvSpPr/>
          <p:nvPr/>
        </p:nvSpPr>
        <p:spPr>
          <a:xfrm>
            <a:off x="2430463" y="836712"/>
            <a:ext cx="4572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Two problem setups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7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Experience replay</a:t>
            </a:r>
            <a:endParaRPr/>
          </a:p>
        </p:txBody>
      </p:sp>
      <p:sp>
        <p:nvSpPr>
          <p:cNvPr id="1113" name="Google Shape;1113;p67"/>
          <p:cNvSpPr/>
          <p:nvPr/>
        </p:nvSpPr>
        <p:spPr>
          <a:xfrm>
            <a:off x="611560" y="910801"/>
            <a:ext cx="405915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Idea: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store several past interactions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Train on random subsamples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114" name="Google Shape;111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021" y="1301232"/>
            <a:ext cx="1943100" cy="36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5" name="Google Shape;1115;p67"/>
          <p:cNvGrpSpPr/>
          <p:nvPr/>
        </p:nvGrpSpPr>
        <p:grpSpPr>
          <a:xfrm>
            <a:off x="7069840" y="3408445"/>
            <a:ext cx="1462600" cy="2828867"/>
            <a:chOff x="6042905" y="2863972"/>
            <a:chExt cx="2089024" cy="3772489"/>
          </a:xfrm>
        </p:grpSpPr>
        <p:sp>
          <p:nvSpPr>
            <p:cNvPr id="1116" name="Google Shape;1116;p67"/>
            <p:cNvSpPr/>
            <p:nvPr/>
          </p:nvSpPr>
          <p:spPr>
            <a:xfrm>
              <a:off x="6089025" y="2863972"/>
              <a:ext cx="2011368" cy="2664296"/>
            </a:xfrm>
            <a:prstGeom prst="can">
              <a:avLst>
                <a:gd fmla="val 25000" name="adj"/>
              </a:avLst>
            </a:prstGeom>
            <a:solidFill>
              <a:srgbClr val="F2F2F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8B72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pic>
          <p:nvPicPr>
            <p:cNvPr id="1117" name="Google Shape;1117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03167" y="3486921"/>
              <a:ext cx="1768500" cy="335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8" name="Google Shape;1118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03167" y="3841521"/>
              <a:ext cx="1768500" cy="335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9" name="Google Shape;1119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03167" y="4196121"/>
              <a:ext cx="1768500" cy="335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0" name="Google Shape;1120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03167" y="4550721"/>
              <a:ext cx="1768500" cy="335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1" name="Google Shape;1121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03167" y="4905321"/>
              <a:ext cx="1768500" cy="3352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2" name="Google Shape;1122;p67"/>
            <p:cNvSpPr txBox="1"/>
            <p:nvPr/>
          </p:nvSpPr>
          <p:spPr>
            <a:xfrm>
              <a:off x="6042905" y="5528269"/>
              <a:ext cx="2089024" cy="1108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PT Sans"/>
                  <a:ea typeface="PT Sans"/>
                  <a:cs typeface="PT Sans"/>
                  <a:sym typeface="PT Sans"/>
                </a:rPr>
                <a:t>Replay</a:t>
              </a:r>
              <a:r>
                <a:rPr lang="en-US" sz="2400">
                  <a:solidFill>
                    <a:schemeClr val="dk1"/>
                  </a:solidFill>
                  <a:latin typeface="PT Sans"/>
                  <a:ea typeface="PT Sans"/>
                  <a:cs typeface="PT Sans"/>
                  <a:sym typeface="PT Sans"/>
                </a:rPr>
                <a:t> </a:t>
              </a:r>
              <a:r>
                <a:rPr b="1" lang="en-US" sz="2400">
                  <a:solidFill>
                    <a:schemeClr val="dk1"/>
                  </a:solidFill>
                  <a:latin typeface="PT Sans"/>
                  <a:ea typeface="PT Sans"/>
                  <a:cs typeface="PT Sans"/>
                  <a:sym typeface="PT Sans"/>
                </a:rPr>
                <a:t>buffer</a:t>
              </a:r>
              <a:endParaRPr b="1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1123" name="Google Shape;1123;p67"/>
          <p:cNvGrpSpPr/>
          <p:nvPr/>
        </p:nvGrpSpPr>
        <p:grpSpPr>
          <a:xfrm>
            <a:off x="6236022" y="460647"/>
            <a:ext cx="2088232" cy="2610758"/>
            <a:chOff x="3016828" y="3070843"/>
            <a:chExt cx="2498815" cy="3124078"/>
          </a:xfrm>
        </p:grpSpPr>
        <p:sp>
          <p:nvSpPr>
            <p:cNvPr id="1124" name="Google Shape;1124;p67"/>
            <p:cNvSpPr/>
            <p:nvPr/>
          </p:nvSpPr>
          <p:spPr>
            <a:xfrm>
              <a:off x="3016828" y="3588457"/>
              <a:ext cx="2498815" cy="2606464"/>
            </a:xfrm>
            <a:prstGeom prst="rect">
              <a:avLst/>
            </a:prstGeom>
            <a:solidFill>
              <a:srgbClr val="F2F2F2"/>
            </a:solidFill>
            <a:ln cap="flat" cmpd="sng" w="31750">
              <a:solidFill>
                <a:srgbClr val="306C8D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8B72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grpSp>
          <p:nvGrpSpPr>
            <p:cNvPr id="1125" name="Google Shape;1125;p67"/>
            <p:cNvGrpSpPr/>
            <p:nvPr/>
          </p:nvGrpSpPr>
          <p:grpSpPr>
            <a:xfrm>
              <a:off x="3635896" y="3878570"/>
              <a:ext cx="1263918" cy="2032639"/>
              <a:chOff x="6564228" y="876897"/>
              <a:chExt cx="1263918" cy="2032639"/>
            </a:xfrm>
          </p:grpSpPr>
          <p:pic>
            <p:nvPicPr>
              <p:cNvPr id="1126" name="Google Shape;1126;p6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564228" y="876897"/>
                <a:ext cx="1263918" cy="80661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127" name="Google Shape;1127;p67"/>
              <p:cNvGrpSpPr/>
              <p:nvPr/>
            </p:nvGrpSpPr>
            <p:grpSpPr>
              <a:xfrm>
                <a:off x="6609921" y="2234952"/>
                <a:ext cx="1172531" cy="674584"/>
                <a:chOff x="4148753" y="1608546"/>
                <a:chExt cx="1172531" cy="674584"/>
              </a:xfrm>
            </p:grpSpPr>
            <p:sp>
              <p:nvSpPr>
                <p:cNvPr id="1128" name="Google Shape;1128;p67"/>
                <p:cNvSpPr/>
                <p:nvPr/>
              </p:nvSpPr>
              <p:spPr>
                <a:xfrm>
                  <a:off x="4148753" y="1608546"/>
                  <a:ext cx="1172531" cy="674584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PT Sans"/>
                    <a:ea typeface="PT Sans"/>
                    <a:cs typeface="PT Sans"/>
                    <a:sym typeface="PT Sans"/>
                  </a:endParaRPr>
                </a:p>
              </p:txBody>
            </p:sp>
            <p:sp>
              <p:nvSpPr>
                <p:cNvPr id="1129" name="Google Shape;1129;p67"/>
                <p:cNvSpPr/>
                <p:nvPr/>
              </p:nvSpPr>
              <p:spPr>
                <a:xfrm>
                  <a:off x="4246728" y="1699252"/>
                  <a:ext cx="973343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>
                      <a:solidFill>
                        <a:schemeClr val="dk1"/>
                      </a:solidFill>
                      <a:latin typeface="PT Sans"/>
                      <a:ea typeface="PT Sans"/>
                      <a:cs typeface="PT Sans"/>
                      <a:sym typeface="PT Sans"/>
                    </a:rPr>
                    <a:t>Agent</a:t>
                  </a:r>
                  <a:endParaRPr/>
                </a:p>
              </p:txBody>
            </p:sp>
          </p:grpSp>
          <p:cxnSp>
            <p:nvCxnSpPr>
              <p:cNvPr id="1130" name="Google Shape;1130;p67"/>
              <p:cNvCxnSpPr>
                <a:stCxn id="1126" idx="3"/>
              </p:cNvCxnSpPr>
              <p:nvPr/>
            </p:nvCxnSpPr>
            <p:spPr>
              <a:xfrm flipH="1">
                <a:off x="7782546" y="1280205"/>
                <a:ext cx="45600" cy="1292100"/>
              </a:xfrm>
              <a:prstGeom prst="curvedConnector3">
                <a:avLst>
                  <a:gd fmla="val -6908855" name="adj1"/>
                </a:avLst>
              </a:prstGeom>
              <a:noFill/>
              <a:ln cap="flat" cmpd="sng" w="28575">
                <a:solidFill>
                  <a:srgbClr val="306C8D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131" name="Google Shape;1131;p67"/>
              <p:cNvCxnSpPr>
                <a:endCxn id="1126" idx="1"/>
              </p:cNvCxnSpPr>
              <p:nvPr/>
            </p:nvCxnSpPr>
            <p:spPr>
              <a:xfrm flipH="1" rot="5400000">
                <a:off x="5940978" y="1903455"/>
                <a:ext cx="1292100" cy="45600"/>
              </a:xfrm>
              <a:prstGeom prst="curvedConnector3">
                <a:avLst>
                  <a:gd fmla="val -5808415" name="adj1"/>
                </a:avLst>
              </a:prstGeom>
              <a:noFill/>
              <a:ln cap="flat" cmpd="sng" w="28575">
                <a:solidFill>
                  <a:srgbClr val="306C8D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sp>
          <p:nvSpPr>
            <p:cNvPr id="1132" name="Google Shape;1132;p67"/>
            <p:cNvSpPr txBox="1"/>
            <p:nvPr/>
          </p:nvSpPr>
          <p:spPr>
            <a:xfrm>
              <a:off x="3345158" y="3070843"/>
              <a:ext cx="2037493" cy="5524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PT Sans"/>
                  <a:ea typeface="PT Sans"/>
                  <a:cs typeface="PT Sans"/>
                  <a:sym typeface="PT Sans"/>
                </a:rPr>
                <a:t>Interaction</a:t>
              </a:r>
              <a:endParaRPr b="1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sp>
        <p:nvSpPr>
          <p:cNvPr id="1133" name="Google Shape;1133;p67"/>
          <p:cNvSpPr txBox="1"/>
          <p:nvPr/>
        </p:nvSpPr>
        <p:spPr>
          <a:xfrm>
            <a:off x="4884012" y="3861048"/>
            <a:ext cx="151479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Training batches</a:t>
            </a:r>
            <a:endParaRPr b="1"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1134" name="Google Shape;1134;p67"/>
          <p:cNvCxnSpPr/>
          <p:nvPr/>
        </p:nvCxnSpPr>
        <p:spPr>
          <a:xfrm rot="-5400000">
            <a:off x="4884061" y="2739689"/>
            <a:ext cx="2006700" cy="492000"/>
          </a:xfrm>
          <a:prstGeom prst="bentConnector2">
            <a:avLst/>
          </a:prstGeom>
          <a:noFill/>
          <a:ln cap="flat" cmpd="sng" w="31750">
            <a:solidFill>
              <a:srgbClr val="306C8D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35" name="Google Shape;1135;p67"/>
          <p:cNvCxnSpPr>
            <a:endCxn id="1118" idx="4"/>
          </p:cNvCxnSpPr>
          <p:nvPr/>
        </p:nvCxnSpPr>
        <p:spPr>
          <a:xfrm flipH="1" rot="-5400000">
            <a:off x="7204654" y="3101908"/>
            <a:ext cx="2425200" cy="186000"/>
          </a:xfrm>
          <a:prstGeom prst="bentConnector3">
            <a:avLst>
              <a:gd fmla="val 0" name="adj1"/>
            </a:avLst>
          </a:prstGeom>
          <a:noFill/>
          <a:ln cap="flat" cmpd="sng" w="31750">
            <a:solidFill>
              <a:srgbClr val="306C8D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36" name="Google Shape;1136;p67"/>
          <p:cNvSpPr/>
          <p:nvPr/>
        </p:nvSpPr>
        <p:spPr>
          <a:xfrm>
            <a:off x="6544774" y="4425200"/>
            <a:ext cx="454617" cy="72342"/>
          </a:xfrm>
          <a:custGeom>
            <a:rect b="b" l="l" r="r" t="t"/>
            <a:pathLst>
              <a:path extrusionOk="0" h="120000" w="120000">
                <a:moveTo>
                  <a:pt x="0" y="111429"/>
                </a:moveTo>
                <a:cubicBezTo>
                  <a:pt x="13522" y="55013"/>
                  <a:pt x="27045" y="-1401"/>
                  <a:pt x="40909" y="26"/>
                </a:cubicBezTo>
                <a:cubicBezTo>
                  <a:pt x="54772" y="1454"/>
                  <a:pt x="69999" y="120000"/>
                  <a:pt x="83181" y="120000"/>
                </a:cubicBezTo>
                <a:cubicBezTo>
                  <a:pt x="96363" y="120000"/>
                  <a:pt x="120000" y="26"/>
                  <a:pt x="120000" y="26"/>
                </a:cubicBezTo>
                <a:lnTo>
                  <a:pt x="120000" y="26"/>
                </a:lnTo>
              </a:path>
            </a:pathLst>
          </a:custGeom>
          <a:noFill/>
          <a:ln cap="flat" cmpd="sng" w="31750">
            <a:solidFill>
              <a:srgbClr val="306C8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37" name="Google Shape;1137;p67"/>
          <p:cNvSpPr/>
          <p:nvPr/>
        </p:nvSpPr>
        <p:spPr>
          <a:xfrm rot="-5400000">
            <a:off x="6369245" y="4371814"/>
            <a:ext cx="170808" cy="215769"/>
          </a:xfrm>
          <a:prstGeom prst="triangle">
            <a:avLst>
              <a:gd fmla="val 50000" name="adj"/>
            </a:avLst>
          </a:prstGeom>
          <a:solidFill>
            <a:srgbClr val="306C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8B72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68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Experience replay</a:t>
            </a:r>
            <a:endParaRPr/>
          </a:p>
        </p:txBody>
      </p:sp>
      <p:sp>
        <p:nvSpPr>
          <p:cNvPr id="1143" name="Google Shape;1143;p68"/>
          <p:cNvSpPr/>
          <p:nvPr/>
        </p:nvSpPr>
        <p:spPr>
          <a:xfrm>
            <a:off x="611560" y="910801"/>
            <a:ext cx="4059159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Idea: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store several past interactions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Train on random subsamples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Training curriculum: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play 1 step and record it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pick N random transitions to train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Profit:</a:t>
            </a: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you don't need 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to re-visit same (s,a) many times to learn it.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Only works with </a:t>
            </a:r>
            <a:endParaRPr b="1"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off-policy algorithms!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1144" name="Google Shape;1144;p68"/>
          <p:cNvGrpSpPr/>
          <p:nvPr/>
        </p:nvGrpSpPr>
        <p:grpSpPr>
          <a:xfrm>
            <a:off x="7069840" y="3408445"/>
            <a:ext cx="1462600" cy="2828867"/>
            <a:chOff x="6042905" y="2863972"/>
            <a:chExt cx="2089024" cy="3772489"/>
          </a:xfrm>
        </p:grpSpPr>
        <p:sp>
          <p:nvSpPr>
            <p:cNvPr id="1145" name="Google Shape;1145;p68"/>
            <p:cNvSpPr/>
            <p:nvPr/>
          </p:nvSpPr>
          <p:spPr>
            <a:xfrm>
              <a:off x="6089025" y="2863972"/>
              <a:ext cx="2011368" cy="2664296"/>
            </a:xfrm>
            <a:prstGeom prst="can">
              <a:avLst>
                <a:gd fmla="val 25000" name="adj"/>
              </a:avLst>
            </a:prstGeom>
            <a:solidFill>
              <a:srgbClr val="F2F2F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8B72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pic>
          <p:nvPicPr>
            <p:cNvPr id="1146" name="Google Shape;1146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03167" y="3486921"/>
              <a:ext cx="1768500" cy="335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7" name="Google Shape;1147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03167" y="3841521"/>
              <a:ext cx="1768500" cy="335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8" name="Google Shape;1148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03167" y="4196121"/>
              <a:ext cx="1768500" cy="335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9" name="Google Shape;1149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03167" y="4550721"/>
              <a:ext cx="1768500" cy="335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0" name="Google Shape;1150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03167" y="4905321"/>
              <a:ext cx="1768500" cy="3352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1" name="Google Shape;1151;p68"/>
            <p:cNvSpPr txBox="1"/>
            <p:nvPr/>
          </p:nvSpPr>
          <p:spPr>
            <a:xfrm>
              <a:off x="6042905" y="5528269"/>
              <a:ext cx="2089024" cy="1108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PT Sans"/>
                  <a:ea typeface="PT Sans"/>
                  <a:cs typeface="PT Sans"/>
                  <a:sym typeface="PT Sans"/>
                </a:rPr>
                <a:t>Replay</a:t>
              </a:r>
              <a:r>
                <a:rPr lang="en-US" sz="2400">
                  <a:solidFill>
                    <a:schemeClr val="dk1"/>
                  </a:solidFill>
                  <a:latin typeface="PT Sans"/>
                  <a:ea typeface="PT Sans"/>
                  <a:cs typeface="PT Sans"/>
                  <a:sym typeface="PT Sans"/>
                </a:rPr>
                <a:t> </a:t>
              </a:r>
              <a:r>
                <a:rPr b="1" lang="en-US" sz="2400">
                  <a:solidFill>
                    <a:schemeClr val="dk1"/>
                  </a:solidFill>
                  <a:latin typeface="PT Sans"/>
                  <a:ea typeface="PT Sans"/>
                  <a:cs typeface="PT Sans"/>
                  <a:sym typeface="PT Sans"/>
                </a:rPr>
                <a:t>buffer</a:t>
              </a:r>
              <a:endParaRPr b="1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1152" name="Google Shape;1152;p68"/>
          <p:cNvGrpSpPr/>
          <p:nvPr/>
        </p:nvGrpSpPr>
        <p:grpSpPr>
          <a:xfrm>
            <a:off x="6236022" y="460647"/>
            <a:ext cx="2088232" cy="2610758"/>
            <a:chOff x="3016828" y="3070843"/>
            <a:chExt cx="2498815" cy="3124078"/>
          </a:xfrm>
        </p:grpSpPr>
        <p:sp>
          <p:nvSpPr>
            <p:cNvPr id="1153" name="Google Shape;1153;p68"/>
            <p:cNvSpPr/>
            <p:nvPr/>
          </p:nvSpPr>
          <p:spPr>
            <a:xfrm>
              <a:off x="3016828" y="3588457"/>
              <a:ext cx="2498815" cy="2606464"/>
            </a:xfrm>
            <a:prstGeom prst="rect">
              <a:avLst/>
            </a:prstGeom>
            <a:solidFill>
              <a:srgbClr val="F2F2F2"/>
            </a:solidFill>
            <a:ln cap="flat" cmpd="sng" w="31750">
              <a:solidFill>
                <a:srgbClr val="306C8D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8B72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grpSp>
          <p:nvGrpSpPr>
            <p:cNvPr id="1154" name="Google Shape;1154;p68"/>
            <p:cNvGrpSpPr/>
            <p:nvPr/>
          </p:nvGrpSpPr>
          <p:grpSpPr>
            <a:xfrm>
              <a:off x="3635896" y="3878570"/>
              <a:ext cx="1263918" cy="2032639"/>
              <a:chOff x="6564228" y="876897"/>
              <a:chExt cx="1263918" cy="2032639"/>
            </a:xfrm>
          </p:grpSpPr>
          <p:pic>
            <p:nvPicPr>
              <p:cNvPr id="1155" name="Google Shape;1155;p6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564228" y="876897"/>
                <a:ext cx="1263918" cy="80661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156" name="Google Shape;1156;p68"/>
              <p:cNvGrpSpPr/>
              <p:nvPr/>
            </p:nvGrpSpPr>
            <p:grpSpPr>
              <a:xfrm>
                <a:off x="6609921" y="2234952"/>
                <a:ext cx="1172531" cy="674584"/>
                <a:chOff x="4148753" y="1608546"/>
                <a:chExt cx="1172531" cy="674584"/>
              </a:xfrm>
            </p:grpSpPr>
            <p:sp>
              <p:nvSpPr>
                <p:cNvPr id="1157" name="Google Shape;1157;p68"/>
                <p:cNvSpPr/>
                <p:nvPr/>
              </p:nvSpPr>
              <p:spPr>
                <a:xfrm>
                  <a:off x="4148753" y="1608546"/>
                  <a:ext cx="1172531" cy="674584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PT Sans"/>
                    <a:ea typeface="PT Sans"/>
                    <a:cs typeface="PT Sans"/>
                    <a:sym typeface="PT Sans"/>
                  </a:endParaRPr>
                </a:p>
              </p:txBody>
            </p:sp>
            <p:sp>
              <p:nvSpPr>
                <p:cNvPr id="1158" name="Google Shape;1158;p68"/>
                <p:cNvSpPr/>
                <p:nvPr/>
              </p:nvSpPr>
              <p:spPr>
                <a:xfrm>
                  <a:off x="4246728" y="1699252"/>
                  <a:ext cx="973343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>
                      <a:solidFill>
                        <a:schemeClr val="dk1"/>
                      </a:solidFill>
                      <a:latin typeface="PT Sans"/>
                      <a:ea typeface="PT Sans"/>
                      <a:cs typeface="PT Sans"/>
                      <a:sym typeface="PT Sans"/>
                    </a:rPr>
                    <a:t>Agent</a:t>
                  </a:r>
                  <a:endParaRPr/>
                </a:p>
              </p:txBody>
            </p:sp>
          </p:grpSp>
          <p:cxnSp>
            <p:nvCxnSpPr>
              <p:cNvPr id="1159" name="Google Shape;1159;p68"/>
              <p:cNvCxnSpPr>
                <a:stCxn id="1155" idx="3"/>
                <a:endCxn id="1157" idx="3"/>
              </p:cNvCxnSpPr>
              <p:nvPr/>
            </p:nvCxnSpPr>
            <p:spPr>
              <a:xfrm flipH="1">
                <a:off x="7782546" y="1280205"/>
                <a:ext cx="45600" cy="1292100"/>
              </a:xfrm>
              <a:prstGeom prst="curvedConnector3">
                <a:avLst>
                  <a:gd fmla="val -6908855" name="adj1"/>
                </a:avLst>
              </a:prstGeom>
              <a:noFill/>
              <a:ln cap="flat" cmpd="sng" w="28575">
                <a:solidFill>
                  <a:srgbClr val="306C8D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160" name="Google Shape;1160;p68"/>
              <p:cNvCxnSpPr>
                <a:stCxn id="1157" idx="1"/>
                <a:endCxn id="1155" idx="1"/>
              </p:cNvCxnSpPr>
              <p:nvPr/>
            </p:nvCxnSpPr>
            <p:spPr>
              <a:xfrm rot="10800000">
                <a:off x="6564321" y="1280144"/>
                <a:ext cx="45600" cy="1292100"/>
              </a:xfrm>
              <a:prstGeom prst="curvedConnector3">
                <a:avLst>
                  <a:gd fmla="val -5808415" name="adj1"/>
                </a:avLst>
              </a:prstGeom>
              <a:noFill/>
              <a:ln cap="flat" cmpd="sng" w="28575">
                <a:solidFill>
                  <a:srgbClr val="306C8D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sp>
          <p:nvSpPr>
            <p:cNvPr id="1161" name="Google Shape;1161;p68"/>
            <p:cNvSpPr txBox="1"/>
            <p:nvPr/>
          </p:nvSpPr>
          <p:spPr>
            <a:xfrm>
              <a:off x="3345158" y="3070843"/>
              <a:ext cx="2037493" cy="5524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PT Sans"/>
                  <a:ea typeface="PT Sans"/>
                  <a:cs typeface="PT Sans"/>
                  <a:sym typeface="PT Sans"/>
                </a:rPr>
                <a:t>Interaction</a:t>
              </a:r>
              <a:endParaRPr b="1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sp>
        <p:nvSpPr>
          <p:cNvPr id="1162" name="Google Shape;1162;p68"/>
          <p:cNvSpPr txBox="1"/>
          <p:nvPr/>
        </p:nvSpPr>
        <p:spPr>
          <a:xfrm>
            <a:off x="4884012" y="3861048"/>
            <a:ext cx="151479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Training batches</a:t>
            </a:r>
            <a:endParaRPr b="1"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1163" name="Google Shape;1163;p68"/>
          <p:cNvCxnSpPr/>
          <p:nvPr/>
        </p:nvCxnSpPr>
        <p:spPr>
          <a:xfrm rot="-5400000">
            <a:off x="4884061" y="2739689"/>
            <a:ext cx="2006700" cy="492000"/>
          </a:xfrm>
          <a:prstGeom prst="bentConnector2">
            <a:avLst/>
          </a:prstGeom>
          <a:noFill/>
          <a:ln cap="flat" cmpd="sng" w="31750">
            <a:solidFill>
              <a:srgbClr val="306C8D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64" name="Google Shape;1164;p68"/>
          <p:cNvCxnSpPr>
            <a:stCxn id="1153" idx="3"/>
            <a:endCxn id="1145" idx="4"/>
          </p:cNvCxnSpPr>
          <p:nvPr/>
        </p:nvCxnSpPr>
        <p:spPr>
          <a:xfrm>
            <a:off x="8324254" y="1982308"/>
            <a:ext cx="186000" cy="2425200"/>
          </a:xfrm>
          <a:prstGeom prst="bentConnector3">
            <a:avLst>
              <a:gd fmla="val 222960" name="adj1"/>
            </a:avLst>
          </a:prstGeom>
          <a:noFill/>
          <a:ln cap="flat" cmpd="sng" w="31750">
            <a:solidFill>
              <a:srgbClr val="306C8D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65" name="Google Shape;1165;p68"/>
          <p:cNvSpPr/>
          <p:nvPr/>
        </p:nvSpPr>
        <p:spPr>
          <a:xfrm>
            <a:off x="6544774" y="4425200"/>
            <a:ext cx="454617" cy="72342"/>
          </a:xfrm>
          <a:custGeom>
            <a:rect b="b" l="l" r="r" t="t"/>
            <a:pathLst>
              <a:path extrusionOk="0" h="120000" w="120000">
                <a:moveTo>
                  <a:pt x="0" y="111429"/>
                </a:moveTo>
                <a:cubicBezTo>
                  <a:pt x="13522" y="55013"/>
                  <a:pt x="27045" y="-1401"/>
                  <a:pt x="40909" y="26"/>
                </a:cubicBezTo>
                <a:cubicBezTo>
                  <a:pt x="54772" y="1454"/>
                  <a:pt x="69999" y="120000"/>
                  <a:pt x="83181" y="120000"/>
                </a:cubicBezTo>
                <a:cubicBezTo>
                  <a:pt x="96363" y="120000"/>
                  <a:pt x="120000" y="26"/>
                  <a:pt x="120000" y="26"/>
                </a:cubicBezTo>
                <a:lnTo>
                  <a:pt x="120000" y="26"/>
                </a:lnTo>
              </a:path>
            </a:pathLst>
          </a:custGeom>
          <a:noFill/>
          <a:ln cap="flat" cmpd="sng" w="31750">
            <a:solidFill>
              <a:srgbClr val="306C8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66" name="Google Shape;1166;p68"/>
          <p:cNvSpPr/>
          <p:nvPr/>
        </p:nvSpPr>
        <p:spPr>
          <a:xfrm rot="-5400000">
            <a:off x="6369245" y="4371814"/>
            <a:ext cx="170808" cy="215769"/>
          </a:xfrm>
          <a:prstGeom prst="triangle">
            <a:avLst>
              <a:gd fmla="val 50000" name="adj"/>
            </a:avLst>
          </a:prstGeom>
          <a:solidFill>
            <a:srgbClr val="306C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8B72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167" name="Google Shape;1167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09021" y="1301232"/>
            <a:ext cx="1943100" cy="3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68"/>
          <p:cNvSpPr/>
          <p:nvPr/>
        </p:nvSpPr>
        <p:spPr>
          <a:xfrm>
            <a:off x="3827819" y="5550870"/>
            <a:ext cx="32019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Btw, why only them?</a:t>
            </a:r>
            <a:endParaRPr sz="2400">
              <a:solidFill>
                <a:srgbClr val="C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69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Experience replay</a:t>
            </a:r>
            <a:endParaRPr/>
          </a:p>
        </p:txBody>
      </p:sp>
      <p:sp>
        <p:nvSpPr>
          <p:cNvPr id="1174" name="Google Shape;1174;p69"/>
          <p:cNvSpPr/>
          <p:nvPr/>
        </p:nvSpPr>
        <p:spPr>
          <a:xfrm>
            <a:off x="611560" y="910801"/>
            <a:ext cx="4059159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Idea: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store several past interactions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Train on random subsamples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Training curriculum: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play 1 step and record it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pick N random transitions to train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Profit:</a:t>
            </a: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you don't need 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to re-visit same (s,a) many times to learn it.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Only works with </a:t>
            </a:r>
            <a:endParaRPr b="1"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off-policy algorithms!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1175" name="Google Shape;1175;p69"/>
          <p:cNvGrpSpPr/>
          <p:nvPr/>
        </p:nvGrpSpPr>
        <p:grpSpPr>
          <a:xfrm>
            <a:off x="7069840" y="3408445"/>
            <a:ext cx="1462600" cy="2828867"/>
            <a:chOff x="6042905" y="2863972"/>
            <a:chExt cx="2089024" cy="3772489"/>
          </a:xfrm>
        </p:grpSpPr>
        <p:sp>
          <p:nvSpPr>
            <p:cNvPr id="1176" name="Google Shape;1176;p69"/>
            <p:cNvSpPr/>
            <p:nvPr/>
          </p:nvSpPr>
          <p:spPr>
            <a:xfrm>
              <a:off x="6089025" y="2863972"/>
              <a:ext cx="2011368" cy="2664296"/>
            </a:xfrm>
            <a:prstGeom prst="can">
              <a:avLst>
                <a:gd fmla="val 25000" name="adj"/>
              </a:avLst>
            </a:prstGeom>
            <a:solidFill>
              <a:srgbClr val="F2F2F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8B72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pic>
          <p:nvPicPr>
            <p:cNvPr id="1177" name="Google Shape;1177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03167" y="3486921"/>
              <a:ext cx="1768500" cy="335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8" name="Google Shape;1178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03167" y="3841521"/>
              <a:ext cx="1768500" cy="335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9" name="Google Shape;1179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03167" y="4196121"/>
              <a:ext cx="1768500" cy="335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0" name="Google Shape;1180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03167" y="4550721"/>
              <a:ext cx="1768500" cy="335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1" name="Google Shape;1181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03167" y="4905321"/>
              <a:ext cx="1768500" cy="3352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2" name="Google Shape;1182;p69"/>
            <p:cNvSpPr txBox="1"/>
            <p:nvPr/>
          </p:nvSpPr>
          <p:spPr>
            <a:xfrm>
              <a:off x="6042905" y="5528269"/>
              <a:ext cx="2089024" cy="1108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PT Sans"/>
                  <a:ea typeface="PT Sans"/>
                  <a:cs typeface="PT Sans"/>
                  <a:sym typeface="PT Sans"/>
                </a:rPr>
                <a:t>Replay</a:t>
              </a:r>
              <a:r>
                <a:rPr lang="en-US" sz="2400">
                  <a:solidFill>
                    <a:schemeClr val="dk1"/>
                  </a:solidFill>
                  <a:latin typeface="PT Sans"/>
                  <a:ea typeface="PT Sans"/>
                  <a:cs typeface="PT Sans"/>
                  <a:sym typeface="PT Sans"/>
                </a:rPr>
                <a:t> </a:t>
              </a:r>
              <a:r>
                <a:rPr b="1" lang="en-US" sz="2400">
                  <a:solidFill>
                    <a:schemeClr val="dk1"/>
                  </a:solidFill>
                  <a:latin typeface="PT Sans"/>
                  <a:ea typeface="PT Sans"/>
                  <a:cs typeface="PT Sans"/>
                  <a:sym typeface="PT Sans"/>
                </a:rPr>
                <a:t>buffer</a:t>
              </a:r>
              <a:endParaRPr b="1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1183" name="Google Shape;1183;p69"/>
          <p:cNvGrpSpPr/>
          <p:nvPr/>
        </p:nvGrpSpPr>
        <p:grpSpPr>
          <a:xfrm>
            <a:off x="6236022" y="460647"/>
            <a:ext cx="2088232" cy="2610758"/>
            <a:chOff x="3016828" y="3070843"/>
            <a:chExt cx="2498815" cy="3124078"/>
          </a:xfrm>
        </p:grpSpPr>
        <p:sp>
          <p:nvSpPr>
            <p:cNvPr id="1184" name="Google Shape;1184;p69"/>
            <p:cNvSpPr/>
            <p:nvPr/>
          </p:nvSpPr>
          <p:spPr>
            <a:xfrm>
              <a:off x="3016828" y="3588457"/>
              <a:ext cx="2498815" cy="2606464"/>
            </a:xfrm>
            <a:prstGeom prst="rect">
              <a:avLst/>
            </a:prstGeom>
            <a:solidFill>
              <a:srgbClr val="F2F2F2"/>
            </a:solidFill>
            <a:ln cap="flat" cmpd="sng" w="31750">
              <a:solidFill>
                <a:srgbClr val="306C8D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8B72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grpSp>
          <p:nvGrpSpPr>
            <p:cNvPr id="1185" name="Google Shape;1185;p69"/>
            <p:cNvGrpSpPr/>
            <p:nvPr/>
          </p:nvGrpSpPr>
          <p:grpSpPr>
            <a:xfrm>
              <a:off x="3635896" y="3878570"/>
              <a:ext cx="1263918" cy="2032639"/>
              <a:chOff x="6564228" y="876897"/>
              <a:chExt cx="1263918" cy="2032639"/>
            </a:xfrm>
          </p:grpSpPr>
          <p:pic>
            <p:nvPicPr>
              <p:cNvPr id="1186" name="Google Shape;1186;p6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564228" y="876897"/>
                <a:ext cx="1263918" cy="80661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187" name="Google Shape;1187;p69"/>
              <p:cNvGrpSpPr/>
              <p:nvPr/>
            </p:nvGrpSpPr>
            <p:grpSpPr>
              <a:xfrm>
                <a:off x="6609921" y="2234952"/>
                <a:ext cx="1172531" cy="674584"/>
                <a:chOff x="4148753" y="1608546"/>
                <a:chExt cx="1172531" cy="674584"/>
              </a:xfrm>
            </p:grpSpPr>
            <p:sp>
              <p:nvSpPr>
                <p:cNvPr id="1188" name="Google Shape;1188;p69"/>
                <p:cNvSpPr/>
                <p:nvPr/>
              </p:nvSpPr>
              <p:spPr>
                <a:xfrm>
                  <a:off x="4148753" y="1608546"/>
                  <a:ext cx="1172531" cy="674584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PT Sans"/>
                    <a:ea typeface="PT Sans"/>
                    <a:cs typeface="PT Sans"/>
                    <a:sym typeface="PT Sans"/>
                  </a:endParaRPr>
                </a:p>
              </p:txBody>
            </p:sp>
            <p:sp>
              <p:nvSpPr>
                <p:cNvPr id="1189" name="Google Shape;1189;p69"/>
                <p:cNvSpPr/>
                <p:nvPr/>
              </p:nvSpPr>
              <p:spPr>
                <a:xfrm>
                  <a:off x="4246728" y="1699252"/>
                  <a:ext cx="973343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>
                      <a:solidFill>
                        <a:schemeClr val="dk1"/>
                      </a:solidFill>
                      <a:latin typeface="PT Sans"/>
                      <a:ea typeface="PT Sans"/>
                      <a:cs typeface="PT Sans"/>
                      <a:sym typeface="PT Sans"/>
                    </a:rPr>
                    <a:t>Agent</a:t>
                  </a:r>
                  <a:endParaRPr/>
                </a:p>
              </p:txBody>
            </p:sp>
          </p:grpSp>
          <p:cxnSp>
            <p:nvCxnSpPr>
              <p:cNvPr id="1190" name="Google Shape;1190;p69"/>
              <p:cNvCxnSpPr>
                <a:stCxn id="1186" idx="3"/>
                <a:endCxn id="1188" idx="3"/>
              </p:cNvCxnSpPr>
              <p:nvPr/>
            </p:nvCxnSpPr>
            <p:spPr>
              <a:xfrm flipH="1">
                <a:off x="7782546" y="1280205"/>
                <a:ext cx="45600" cy="1292100"/>
              </a:xfrm>
              <a:prstGeom prst="curvedConnector3">
                <a:avLst>
                  <a:gd fmla="val -6908855" name="adj1"/>
                </a:avLst>
              </a:prstGeom>
              <a:noFill/>
              <a:ln cap="flat" cmpd="sng" w="28575">
                <a:solidFill>
                  <a:srgbClr val="306C8D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191" name="Google Shape;1191;p69"/>
              <p:cNvCxnSpPr>
                <a:stCxn id="1188" idx="1"/>
                <a:endCxn id="1186" idx="1"/>
              </p:cNvCxnSpPr>
              <p:nvPr/>
            </p:nvCxnSpPr>
            <p:spPr>
              <a:xfrm rot="10800000">
                <a:off x="6564321" y="1280144"/>
                <a:ext cx="45600" cy="1292100"/>
              </a:xfrm>
              <a:prstGeom prst="curvedConnector3">
                <a:avLst>
                  <a:gd fmla="val -5808415" name="adj1"/>
                </a:avLst>
              </a:prstGeom>
              <a:noFill/>
              <a:ln cap="flat" cmpd="sng" w="28575">
                <a:solidFill>
                  <a:srgbClr val="306C8D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sp>
          <p:nvSpPr>
            <p:cNvPr id="1192" name="Google Shape;1192;p69"/>
            <p:cNvSpPr txBox="1"/>
            <p:nvPr/>
          </p:nvSpPr>
          <p:spPr>
            <a:xfrm>
              <a:off x="3345158" y="3070843"/>
              <a:ext cx="2037493" cy="5524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PT Sans"/>
                  <a:ea typeface="PT Sans"/>
                  <a:cs typeface="PT Sans"/>
                  <a:sym typeface="PT Sans"/>
                </a:rPr>
                <a:t>Interaction</a:t>
              </a:r>
              <a:endParaRPr b="1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sp>
        <p:nvSpPr>
          <p:cNvPr id="1193" name="Google Shape;1193;p69"/>
          <p:cNvSpPr txBox="1"/>
          <p:nvPr/>
        </p:nvSpPr>
        <p:spPr>
          <a:xfrm>
            <a:off x="4884012" y="3861048"/>
            <a:ext cx="151479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Training batches</a:t>
            </a:r>
            <a:endParaRPr b="1"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1194" name="Google Shape;1194;p69"/>
          <p:cNvCxnSpPr/>
          <p:nvPr/>
        </p:nvCxnSpPr>
        <p:spPr>
          <a:xfrm rot="-5400000">
            <a:off x="4884061" y="2739689"/>
            <a:ext cx="2006700" cy="492000"/>
          </a:xfrm>
          <a:prstGeom prst="bentConnector2">
            <a:avLst/>
          </a:prstGeom>
          <a:noFill/>
          <a:ln cap="flat" cmpd="sng" w="31750">
            <a:solidFill>
              <a:srgbClr val="306C8D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5" name="Google Shape;1195;p69"/>
          <p:cNvCxnSpPr>
            <a:stCxn id="1184" idx="3"/>
            <a:endCxn id="1176" idx="4"/>
          </p:cNvCxnSpPr>
          <p:nvPr/>
        </p:nvCxnSpPr>
        <p:spPr>
          <a:xfrm>
            <a:off x="8324254" y="1982308"/>
            <a:ext cx="186000" cy="2425200"/>
          </a:xfrm>
          <a:prstGeom prst="bentConnector3">
            <a:avLst>
              <a:gd fmla="val 222960" name="adj1"/>
            </a:avLst>
          </a:prstGeom>
          <a:noFill/>
          <a:ln cap="flat" cmpd="sng" w="31750">
            <a:solidFill>
              <a:srgbClr val="306C8D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96" name="Google Shape;1196;p69"/>
          <p:cNvSpPr/>
          <p:nvPr/>
        </p:nvSpPr>
        <p:spPr>
          <a:xfrm>
            <a:off x="6544774" y="4425200"/>
            <a:ext cx="454617" cy="72342"/>
          </a:xfrm>
          <a:custGeom>
            <a:rect b="b" l="l" r="r" t="t"/>
            <a:pathLst>
              <a:path extrusionOk="0" h="120000" w="120000">
                <a:moveTo>
                  <a:pt x="0" y="111429"/>
                </a:moveTo>
                <a:cubicBezTo>
                  <a:pt x="13522" y="55013"/>
                  <a:pt x="27045" y="-1401"/>
                  <a:pt x="40909" y="26"/>
                </a:cubicBezTo>
                <a:cubicBezTo>
                  <a:pt x="54772" y="1454"/>
                  <a:pt x="69999" y="120000"/>
                  <a:pt x="83181" y="120000"/>
                </a:cubicBezTo>
                <a:cubicBezTo>
                  <a:pt x="96363" y="120000"/>
                  <a:pt x="120000" y="26"/>
                  <a:pt x="120000" y="26"/>
                </a:cubicBezTo>
                <a:lnTo>
                  <a:pt x="120000" y="26"/>
                </a:lnTo>
              </a:path>
            </a:pathLst>
          </a:custGeom>
          <a:noFill/>
          <a:ln cap="flat" cmpd="sng" w="31750">
            <a:solidFill>
              <a:srgbClr val="306C8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97" name="Google Shape;1197;p69"/>
          <p:cNvSpPr/>
          <p:nvPr/>
        </p:nvSpPr>
        <p:spPr>
          <a:xfrm rot="-5400000">
            <a:off x="6369245" y="4371814"/>
            <a:ext cx="170808" cy="215769"/>
          </a:xfrm>
          <a:prstGeom prst="triangle">
            <a:avLst>
              <a:gd fmla="val 50000" name="adj"/>
            </a:avLst>
          </a:prstGeom>
          <a:solidFill>
            <a:srgbClr val="306C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8B72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198" name="Google Shape;1198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09021" y="1301232"/>
            <a:ext cx="1943100" cy="3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69"/>
          <p:cNvSpPr/>
          <p:nvPr/>
        </p:nvSpPr>
        <p:spPr>
          <a:xfrm>
            <a:off x="3758412" y="5229200"/>
            <a:ext cx="315912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Old (s,a,r,s) arefrom older/weakerversion of policy!</a:t>
            </a:r>
            <a:endParaRPr sz="2400">
              <a:solidFill>
                <a:srgbClr val="C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70"/>
          <p:cNvSpPr txBox="1"/>
          <p:nvPr>
            <p:ph type="title"/>
          </p:nvPr>
        </p:nvSpPr>
        <p:spPr>
          <a:xfrm>
            <a:off x="1403648" y="1916832"/>
            <a:ext cx="666023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Pasha's TD(lambda) here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71"/>
          <p:cNvSpPr txBox="1"/>
          <p:nvPr>
            <p:ph type="title"/>
          </p:nvPr>
        </p:nvSpPr>
        <p:spPr>
          <a:xfrm>
            <a:off x="1403648" y="1916832"/>
            <a:ext cx="666023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Let's write some code!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>
            <p:ph idx="1" type="body"/>
          </p:nvPr>
        </p:nvSpPr>
        <p:spPr>
          <a:xfrm>
            <a:off x="828000" y="1270800"/>
            <a:ext cx="770444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Model-free setting:</a:t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We don't know actual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Learn it?</a:t>
            </a:r>
            <a:endParaRPr/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Get rid of it?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48" name="Google Shape;14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9213" y="2708920"/>
            <a:ext cx="17145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What we learned</a:t>
            </a:r>
            <a:endParaRPr/>
          </a:p>
        </p:txBody>
      </p:sp>
      <p:sp>
        <p:nvSpPr>
          <p:cNvPr id="155" name="Google Shape;155;p19"/>
          <p:cNvSpPr txBox="1"/>
          <p:nvPr/>
        </p:nvSpPr>
        <p:spPr>
          <a:xfrm>
            <a:off x="828000" y="910800"/>
            <a:ext cx="7704440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2997E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V(s)</a:t>
            </a: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and </a:t>
            </a: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Q(s,a)</a:t>
            </a:r>
            <a:endParaRPr b="1"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1143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If we know V or Q → we have optimal policy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We can learn them with dynamic programming</a:t>
            </a:r>
            <a:endParaRPr/>
          </a:p>
          <a:p>
            <a:pPr indent="-1905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3335983" y="4005064"/>
            <a:ext cx="3134185" cy="40359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  <a:lnTo>
                  <a:pt x="120000" y="120000"/>
                </a:lnTo>
                <a:lnTo>
                  <a:pt x="120000" y="5624"/>
                </a:lnTo>
                <a:lnTo>
                  <a:pt x="120000" y="5624"/>
                </a:lnTo>
              </a:path>
            </a:pathLst>
          </a:custGeom>
          <a:noFill/>
          <a:ln cap="flat" cmpd="sng" w="25400">
            <a:solidFill>
              <a:srgbClr val="306C8D"/>
            </a:solidFill>
            <a:prstDash val="solid"/>
            <a:round/>
            <a:headEnd len="med" w="med" type="triangle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3562804" y="4431465"/>
            <a:ext cx="268054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Can't enumerate all</a:t>
            </a:r>
            <a:endParaRPr/>
          </a:p>
        </p:txBody>
      </p:sp>
      <p:pic>
        <p:nvPicPr>
          <p:cNvPr id="158" name="Google Shape;15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025" y="3328796"/>
            <a:ext cx="7153275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MDP trajectory</a:t>
            </a:r>
            <a:endParaRPr/>
          </a:p>
        </p:txBody>
      </p:sp>
      <p:cxnSp>
        <p:nvCxnSpPr>
          <p:cNvPr id="164" name="Google Shape;164;p20"/>
          <p:cNvCxnSpPr/>
          <p:nvPr/>
        </p:nvCxnSpPr>
        <p:spPr>
          <a:xfrm flipH="1" rot="10800000">
            <a:off x="575086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5" name="Google Shape;165;p20"/>
          <p:cNvCxnSpPr/>
          <p:nvPr/>
        </p:nvCxnSpPr>
        <p:spPr>
          <a:xfrm>
            <a:off x="202251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6" name="Google Shape;166;p20"/>
          <p:cNvSpPr/>
          <p:nvPr/>
        </p:nvSpPr>
        <p:spPr>
          <a:xfrm>
            <a:off x="1585078" y="162656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167" name="Google Shape;167;p20"/>
          <p:cNvCxnSpPr/>
          <p:nvPr/>
        </p:nvCxnSpPr>
        <p:spPr>
          <a:xfrm flipH="1" rot="10800000">
            <a:off x="3468781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8" name="Google Shape;168;p20"/>
          <p:cNvCxnSpPr/>
          <p:nvPr/>
        </p:nvCxnSpPr>
        <p:spPr>
          <a:xfrm>
            <a:off x="4916213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9" name="Google Shape;169;p20"/>
          <p:cNvSpPr/>
          <p:nvPr/>
        </p:nvSpPr>
        <p:spPr>
          <a:xfrm>
            <a:off x="4478773" y="162656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70" name="Google Shape;170;p20"/>
          <p:cNvSpPr/>
          <p:nvPr/>
        </p:nvSpPr>
        <p:spPr>
          <a:xfrm>
            <a:off x="3031925" y="2159436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171" name="Google Shape;171;p20"/>
          <p:cNvCxnSpPr/>
          <p:nvPr/>
        </p:nvCxnSpPr>
        <p:spPr>
          <a:xfrm flipH="1" rot="10800000">
            <a:off x="6362475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72" name="Google Shape;172;p20"/>
          <p:cNvSpPr/>
          <p:nvPr/>
        </p:nvSpPr>
        <p:spPr>
          <a:xfrm>
            <a:off x="5925620" y="2159436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173" name="Google Shape;173;p20"/>
          <p:cNvCxnSpPr/>
          <p:nvPr/>
        </p:nvCxnSpPr>
        <p:spPr>
          <a:xfrm>
            <a:off x="780990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74" name="Google Shape;174;p20"/>
          <p:cNvSpPr/>
          <p:nvPr/>
        </p:nvSpPr>
        <p:spPr>
          <a:xfrm>
            <a:off x="7372467" y="162656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2556477" y="1340768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3778138" y="1349546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6689389" y="1345157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78" name="Google Shape;178;p20"/>
          <p:cNvSpPr/>
          <p:nvPr/>
        </p:nvSpPr>
        <p:spPr>
          <a:xfrm flipH="1" rot="10800000">
            <a:off x="5286432" y="2113145"/>
            <a:ext cx="259735" cy="781382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1292030" y="121888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0619" y="1655770"/>
            <a:ext cx="2794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1693" y="2232917"/>
            <a:ext cx="3683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1682251" y="208426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3" name="Google Shape;18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0206" y="2176134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19732" y="2810394"/>
            <a:ext cx="2667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26556" y="1370064"/>
            <a:ext cx="139700" cy="1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38500" y="1228779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40268" y="1788607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79381" y="1944351"/>
            <a:ext cx="1397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15898" y="2231865"/>
            <a:ext cx="177800" cy="1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908005" y="1070331"/>
            <a:ext cx="1778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MDP trajectory</a:t>
            </a:r>
            <a:endParaRPr/>
          </a:p>
        </p:txBody>
      </p:sp>
      <p:cxnSp>
        <p:nvCxnSpPr>
          <p:cNvPr id="196" name="Google Shape;196;p21"/>
          <p:cNvCxnSpPr/>
          <p:nvPr/>
        </p:nvCxnSpPr>
        <p:spPr>
          <a:xfrm flipH="1" rot="10800000">
            <a:off x="575086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7" name="Google Shape;197;p21"/>
          <p:cNvCxnSpPr/>
          <p:nvPr/>
        </p:nvCxnSpPr>
        <p:spPr>
          <a:xfrm>
            <a:off x="202251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98" name="Google Shape;198;p21"/>
          <p:cNvSpPr/>
          <p:nvPr/>
        </p:nvSpPr>
        <p:spPr>
          <a:xfrm>
            <a:off x="1585078" y="162656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199" name="Google Shape;199;p21"/>
          <p:cNvCxnSpPr/>
          <p:nvPr/>
        </p:nvCxnSpPr>
        <p:spPr>
          <a:xfrm flipH="1" rot="10800000">
            <a:off x="3468781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0" name="Google Shape;200;p21"/>
          <p:cNvCxnSpPr/>
          <p:nvPr/>
        </p:nvCxnSpPr>
        <p:spPr>
          <a:xfrm>
            <a:off x="4916213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01" name="Google Shape;201;p21"/>
          <p:cNvSpPr/>
          <p:nvPr/>
        </p:nvSpPr>
        <p:spPr>
          <a:xfrm>
            <a:off x="4478773" y="162656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3031925" y="2159436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203" name="Google Shape;203;p21"/>
          <p:cNvCxnSpPr/>
          <p:nvPr/>
        </p:nvCxnSpPr>
        <p:spPr>
          <a:xfrm flipH="1" rot="10800000">
            <a:off x="6362475" y="1867310"/>
            <a:ext cx="1011788" cy="524357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04" name="Google Shape;204;p21"/>
          <p:cNvSpPr/>
          <p:nvPr/>
        </p:nvSpPr>
        <p:spPr>
          <a:xfrm>
            <a:off x="5925620" y="2159436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205" name="Google Shape;205;p21"/>
          <p:cNvCxnSpPr/>
          <p:nvPr/>
        </p:nvCxnSpPr>
        <p:spPr>
          <a:xfrm>
            <a:off x="7809908" y="1879779"/>
            <a:ext cx="1010564" cy="515034"/>
          </a:xfrm>
          <a:prstGeom prst="straightConnector1">
            <a:avLst/>
          </a:prstGeom>
          <a:noFill/>
          <a:ln cap="flat" cmpd="sng" w="38100">
            <a:solidFill>
              <a:srgbClr val="306C8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06" name="Google Shape;206;p21"/>
          <p:cNvSpPr/>
          <p:nvPr/>
        </p:nvSpPr>
        <p:spPr>
          <a:xfrm>
            <a:off x="7372467" y="1626565"/>
            <a:ext cx="434612" cy="434612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07" name="Google Shape;207;p21"/>
          <p:cNvSpPr/>
          <p:nvPr/>
        </p:nvSpPr>
        <p:spPr>
          <a:xfrm>
            <a:off x="2556477" y="1340768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08" name="Google Shape;208;p21"/>
          <p:cNvSpPr/>
          <p:nvPr/>
        </p:nvSpPr>
        <p:spPr>
          <a:xfrm>
            <a:off x="3778138" y="1349546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09" name="Google Shape;209;p21"/>
          <p:cNvSpPr/>
          <p:nvPr/>
        </p:nvSpPr>
        <p:spPr>
          <a:xfrm>
            <a:off x="6689389" y="1345157"/>
            <a:ext cx="259735" cy="781383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10" name="Google Shape;210;p21"/>
          <p:cNvSpPr/>
          <p:nvPr/>
        </p:nvSpPr>
        <p:spPr>
          <a:xfrm flipH="1" rot="10800000">
            <a:off x="5286432" y="2113145"/>
            <a:ext cx="259735" cy="781382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966" y="80455"/>
                </a:lnTo>
                <a:lnTo>
                  <a:pt x="2766" y="79683"/>
                </a:lnTo>
                <a:lnTo>
                  <a:pt x="120000" y="40711"/>
                </a:lnTo>
                <a:lnTo>
                  <a:pt x="9172" y="40711"/>
                </a:lnTo>
                <a:lnTo>
                  <a:pt x="116200" y="0"/>
                </a:ln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1292030" y="121888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12" name="Google Shape;2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0619" y="1655770"/>
            <a:ext cx="2794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1693" y="2232917"/>
            <a:ext cx="3683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/>
          <p:nvPr/>
        </p:nvSpPr>
        <p:spPr>
          <a:xfrm>
            <a:off x="1682251" y="2084263"/>
            <a:ext cx="761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prev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15" name="Google Shape;21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0206" y="2176134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19732" y="2810394"/>
            <a:ext cx="2667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/>
          <p:nvPr/>
        </p:nvSpPr>
        <p:spPr>
          <a:xfrm>
            <a:off x="810423" y="3508524"/>
            <a:ext cx="6001270" cy="2693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Trajectory is a sequence of</a:t>
            </a:r>
            <a:endParaRPr/>
          </a:p>
          <a:p>
            <a:pPr indent="-342900" lvl="1" marL="720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states</a:t>
            </a:r>
            <a:endParaRPr/>
          </a:p>
          <a:p>
            <a:pPr indent="-342900" lvl="1" marL="720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actions</a:t>
            </a:r>
            <a:endParaRPr/>
          </a:p>
          <a:p>
            <a:pPr indent="-342900" lvl="1" marL="720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rewards</a:t>
            </a:r>
            <a:endParaRPr/>
          </a:p>
          <a:p>
            <a:pPr indent="-3429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We can only sample trajectories</a:t>
            </a:r>
            <a:endParaRPr/>
          </a:p>
          <a:p>
            <a:pPr indent="0" lvl="0" marL="3771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18" name="Google Shape;218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95048" y="4005064"/>
            <a:ext cx="393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85548" y="4447758"/>
            <a:ext cx="4064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01123" y="4869904"/>
            <a:ext cx="393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26556" y="1370064"/>
            <a:ext cx="139700" cy="1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38500" y="1228779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40268" y="1788607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179381" y="1944351"/>
            <a:ext cx="1397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415898" y="2231865"/>
            <a:ext cx="177800" cy="1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908005" y="1070331"/>
            <a:ext cx="1778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